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446" r:id="rId3"/>
    <p:sldId id="457" r:id="rId4"/>
    <p:sldId id="496" r:id="rId5"/>
    <p:sldId id="498" r:id="rId6"/>
    <p:sldId id="497" r:id="rId7"/>
    <p:sldId id="501" r:id="rId8"/>
    <p:sldId id="499" r:id="rId9"/>
    <p:sldId id="486" r:id="rId10"/>
    <p:sldId id="487" r:id="rId11"/>
    <p:sldId id="437" r:id="rId12"/>
    <p:sldId id="505" r:id="rId13"/>
    <p:sldId id="449" r:id="rId14"/>
    <p:sldId id="504" r:id="rId15"/>
    <p:sldId id="502" r:id="rId16"/>
    <p:sldId id="442" r:id="rId17"/>
    <p:sldId id="508" r:id="rId18"/>
    <p:sldId id="522" r:id="rId19"/>
    <p:sldId id="509" r:id="rId20"/>
    <p:sldId id="510" r:id="rId21"/>
    <p:sldId id="511" r:id="rId22"/>
    <p:sldId id="512" r:id="rId23"/>
    <p:sldId id="513" r:id="rId24"/>
    <p:sldId id="514" r:id="rId25"/>
    <p:sldId id="515" r:id="rId26"/>
    <p:sldId id="516" r:id="rId27"/>
    <p:sldId id="517" r:id="rId28"/>
    <p:sldId id="519" r:id="rId29"/>
    <p:sldId id="520" r:id="rId30"/>
    <p:sldId id="521" r:id="rId31"/>
    <p:sldId id="523" r:id="rId32"/>
    <p:sldId id="524" r:id="rId33"/>
    <p:sldId id="525" r:id="rId34"/>
    <p:sldId id="526" r:id="rId35"/>
    <p:sldId id="527" r:id="rId36"/>
    <p:sldId id="528" r:id="rId37"/>
    <p:sldId id="529" r:id="rId38"/>
    <p:sldId id="530" r:id="rId39"/>
    <p:sldId id="531" r:id="rId40"/>
    <p:sldId id="532" r:id="rId41"/>
    <p:sldId id="533" r:id="rId42"/>
    <p:sldId id="258" r:id="rId43"/>
    <p:sldId id="506" r:id="rId44"/>
    <p:sldId id="503" r:id="rId45"/>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Default Section" id="{AFDB131E-4C35-49E0-B9A7-A31FD8B7DD1F}">
          <p14:sldIdLst>
            <p14:sldId id="256"/>
            <p14:sldId id="446"/>
            <p14:sldId id="457"/>
            <p14:sldId id="496"/>
            <p14:sldId id="498"/>
            <p14:sldId id="497"/>
            <p14:sldId id="501"/>
            <p14:sldId id="499"/>
            <p14:sldId id="486"/>
            <p14:sldId id="487"/>
            <p14:sldId id="437"/>
            <p14:sldId id="505"/>
            <p14:sldId id="449"/>
            <p14:sldId id="504"/>
            <p14:sldId id="502"/>
            <p14:sldId id="442"/>
            <p14:sldId id="508"/>
            <p14:sldId id="522"/>
            <p14:sldId id="509"/>
            <p14:sldId id="510"/>
            <p14:sldId id="511"/>
            <p14:sldId id="512"/>
            <p14:sldId id="513"/>
            <p14:sldId id="514"/>
            <p14:sldId id="515"/>
            <p14:sldId id="516"/>
            <p14:sldId id="517"/>
            <p14:sldId id="519"/>
            <p14:sldId id="520"/>
            <p14:sldId id="521"/>
            <p14:sldId id="523"/>
            <p14:sldId id="524"/>
            <p14:sldId id="525"/>
            <p14:sldId id="526"/>
            <p14:sldId id="527"/>
            <p14:sldId id="528"/>
            <p14:sldId id="529"/>
            <p14:sldId id="530"/>
            <p14:sldId id="531"/>
            <p14:sldId id="532"/>
            <p14:sldId id="533"/>
            <p14:sldId id="258"/>
            <p14:sldId id="506"/>
            <p14:sldId id="5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3300"/>
    <a:srgbClr val="111111"/>
    <a:srgbClr val="659F61"/>
    <a:srgbClr val="F49180"/>
    <a:srgbClr val="FEF298"/>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0" autoAdjust="0"/>
    <p:restoredTop sz="86468" autoAdjust="0"/>
  </p:normalViewPr>
  <p:slideViewPr>
    <p:cSldViewPr snapToGrid="0" snapToObjects="1">
      <p:cViewPr>
        <p:scale>
          <a:sx n="90" d="100"/>
          <a:sy n="90" d="100"/>
        </p:scale>
        <p:origin x="1110" y="81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7/21/2016</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7/21/2016</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fsharpforfunandprofit.com/posts/property-based-testing-2/"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youtube.com/watch?v=zi0rHwfiX1Q"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pPr/>
              <a:t>1</a:t>
            </a:fld>
            <a:endParaRPr lang="en-US"/>
          </a:p>
        </p:txBody>
      </p:sp>
    </p:spTree>
    <p:extLst>
      <p:ext uri="{BB962C8B-B14F-4D97-AF65-F5344CB8AC3E}">
        <p14:creationId xmlns:p14="http://schemas.microsoft.com/office/powerpoint/2010/main" val="195811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a:t>
            </a:r>
            <a:r>
              <a:rPr lang="en-US" baseline="0" dirty="0" smtClean="0"/>
              <a:t> Phase 1 CP, initially all pre-</a:t>
            </a:r>
            <a:r>
              <a:rPr lang="en-US" baseline="0" dirty="0" err="1" smtClean="0"/>
              <a:t>deploymenty</a:t>
            </a:r>
            <a:r>
              <a:rPr lang="en-US" baseline="0" dirty="0" smtClean="0"/>
              <a:t>. Could cover runtime situations—first triggering offline adaptation(evolution) and deployment of new code, later more online adaptation…</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10</a:t>
            </a:fld>
            <a:endParaRPr lang="en-US"/>
          </a:p>
        </p:txBody>
      </p:sp>
    </p:spTree>
    <p:extLst>
      <p:ext uri="{BB962C8B-B14F-4D97-AF65-F5344CB8AC3E}">
        <p14:creationId xmlns:p14="http://schemas.microsoft.com/office/powerpoint/2010/main" val="288349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digress a bit</a:t>
            </a:r>
            <a:r>
              <a:rPr lang="en-US" baseline="0" dirty="0" smtClean="0"/>
              <a:t> from what we are– to present the inner works and complexities that we are dealing with. The change request can come before we deploy for the new mission, or  we may realize that the baseline application does not work after we deployed then in large number in the new mission, which triggered an emergency change request to the developers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11</a:t>
            </a:fld>
            <a:endParaRPr lang="en-US"/>
          </a:p>
        </p:txBody>
      </p:sp>
    </p:spTree>
    <p:extLst>
      <p:ext uri="{BB962C8B-B14F-4D97-AF65-F5344CB8AC3E}">
        <p14:creationId xmlns:p14="http://schemas.microsoft.com/office/powerpoint/2010/main" val="3420808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13</a:t>
            </a:fld>
            <a:endParaRPr lang="en-US"/>
          </a:p>
        </p:txBody>
      </p:sp>
    </p:spTree>
    <p:extLst>
      <p:ext uri="{BB962C8B-B14F-4D97-AF65-F5344CB8AC3E}">
        <p14:creationId xmlns:p14="http://schemas.microsoft.com/office/powerpoint/2010/main" val="345310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0" fontAlgn="base" latinLnBrk="0" hangingPunct="0">
              <a:lnSpc>
                <a:spcPct val="100000"/>
              </a:lnSpc>
              <a:spcBef>
                <a:spcPts val="0"/>
              </a:spcBef>
              <a:spcAft>
                <a:spcPct val="0"/>
              </a:spcAft>
              <a:buClrTx/>
              <a:buSzTx/>
              <a:buFontTx/>
              <a:buNone/>
              <a:tabLst/>
              <a:defRPr/>
            </a:pPr>
            <a:r>
              <a:rPr lang="en-US" dirty="0" smtClean="0"/>
              <a:t>Here</a:t>
            </a:r>
            <a:r>
              <a:rPr lang="en-US" baseline="0" dirty="0" smtClean="0"/>
              <a:t> we get back to where we are….</a:t>
            </a:r>
            <a:endParaRPr lang="en-US" dirty="0" smtClean="0"/>
          </a:p>
          <a:p>
            <a:pPr lvl="0">
              <a:spcBef>
                <a:spcPts val="0"/>
              </a:spcBef>
              <a:buNone/>
            </a:pPr>
            <a:endParaRPr lang="en-US" dirty="0" smtClean="0"/>
          </a:p>
          <a:p>
            <a:pPr lvl="0">
              <a:spcBef>
                <a:spcPts val="0"/>
              </a:spcBef>
              <a:buNone/>
            </a:pPr>
            <a:r>
              <a:rPr lang="en-US" dirty="0" smtClean="0"/>
              <a:t>Shapes are artifacts,</a:t>
            </a:r>
            <a:r>
              <a:rPr lang="en-US" baseline="0" dirty="0" smtClean="0"/>
              <a:t> gears are processes</a:t>
            </a:r>
          </a:p>
          <a:p>
            <a:pPr lvl="0">
              <a:spcBef>
                <a:spcPts val="0"/>
              </a:spcBef>
              <a:buNone/>
            </a:pPr>
            <a:endParaRPr lang="en-US" baseline="0" dirty="0" smtClean="0"/>
          </a:p>
          <a:p>
            <a:pPr lvl="0">
              <a:spcBef>
                <a:spcPts val="0"/>
              </a:spcBef>
              <a:buNone/>
            </a:pPr>
            <a:r>
              <a:rPr lang="en-US" baseline="0" dirty="0" smtClean="0"/>
              <a:t>Think of the gears are different parts of the DAS working, which parts take what input and produces what.  Lots of moving parts and features, we will not summarize most, but do a deeper dive into the encircled parts.  Wi</a:t>
            </a:r>
          </a:p>
          <a:p>
            <a:pPr lvl="0">
              <a:spcBef>
                <a:spcPts val="0"/>
              </a:spcBef>
              <a:buNone/>
            </a:pPr>
            <a:endParaRPr dirty="0"/>
          </a:p>
        </p:txBody>
      </p:sp>
    </p:spTree>
    <p:extLst>
      <p:ext uri="{BB962C8B-B14F-4D97-AF65-F5344CB8AC3E}">
        <p14:creationId xmlns:p14="http://schemas.microsoft.com/office/powerpoint/2010/main" val="3210762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  for the next sections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15</a:t>
            </a:fld>
            <a:endParaRPr lang="en-US"/>
          </a:p>
        </p:txBody>
      </p:sp>
    </p:spTree>
    <p:extLst>
      <p:ext uri="{BB962C8B-B14F-4D97-AF65-F5344CB8AC3E}">
        <p14:creationId xmlns:p14="http://schemas.microsoft.com/office/powerpoint/2010/main" val="2199625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deep dive– a few more basics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16</a:t>
            </a:fld>
            <a:endParaRPr lang="en-US"/>
          </a:p>
        </p:txBody>
      </p:sp>
    </p:spTree>
    <p:extLst>
      <p:ext uri="{BB962C8B-B14F-4D97-AF65-F5344CB8AC3E}">
        <p14:creationId xmlns:p14="http://schemas.microsoft.com/office/powerpoint/2010/main" val="75455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Modelling the ecosystem</a:t>
            </a:r>
          </a:p>
          <a:p>
            <a:pPr marL="457200" lvl="0" indent="-228600" rtl="0">
              <a:spcBef>
                <a:spcPts val="0"/>
              </a:spcBef>
              <a:buChar char="●"/>
            </a:pPr>
            <a:r>
              <a:rPr lang="en" dirty="0"/>
              <a:t>What is the ecosystem?</a:t>
            </a:r>
          </a:p>
          <a:p>
            <a:pPr marL="457200" lvl="0" indent="-228600" rtl="0">
              <a:spcBef>
                <a:spcPts val="0"/>
              </a:spcBef>
              <a:buChar char="●"/>
            </a:pPr>
            <a:r>
              <a:rPr lang="en" dirty="0" smtClean="0"/>
              <a:t>Why </a:t>
            </a:r>
            <a:r>
              <a:rPr lang="en" dirty="0"/>
              <a:t>is the ecosystem important?</a:t>
            </a:r>
          </a:p>
          <a:p>
            <a:pPr marL="457200" lvl="0" indent="-228600" rtl="0">
              <a:spcBef>
                <a:spcPts val="0"/>
              </a:spcBef>
              <a:buChar char="●"/>
            </a:pPr>
            <a:r>
              <a:rPr lang="en" dirty="0" smtClean="0"/>
              <a:t>What </a:t>
            </a:r>
            <a:r>
              <a:rPr lang="en" dirty="0"/>
              <a:t>have we done to model the ecosystem?</a:t>
            </a:r>
          </a:p>
          <a:p>
            <a:pPr marL="457200" lvl="0" indent="-228600" rtl="0">
              <a:spcBef>
                <a:spcPts val="0"/>
              </a:spcBef>
              <a:buChar char="●"/>
            </a:pPr>
            <a:r>
              <a:rPr lang="en" dirty="0"/>
              <a:t>What next</a:t>
            </a:r>
            <a:r>
              <a:rPr lang="en" dirty="0" smtClean="0"/>
              <a:t>?</a:t>
            </a:r>
            <a:endParaRPr dirty="0"/>
          </a:p>
        </p:txBody>
      </p:sp>
    </p:spTree>
    <p:extLst>
      <p:ext uri="{BB962C8B-B14F-4D97-AF65-F5344CB8AC3E}">
        <p14:creationId xmlns:p14="http://schemas.microsoft.com/office/powerpoint/2010/main" val="379279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Modelling the ecosystem</a:t>
            </a:r>
          </a:p>
          <a:p>
            <a:pPr marL="457200" lvl="0" indent="-228600" rtl="0">
              <a:spcBef>
                <a:spcPts val="0"/>
              </a:spcBef>
              <a:buChar char="●"/>
            </a:pPr>
            <a:r>
              <a:rPr lang="en" dirty="0"/>
              <a:t>What is the ecosystem?</a:t>
            </a:r>
          </a:p>
          <a:p>
            <a:pPr lvl="0" rtl="0">
              <a:spcBef>
                <a:spcPts val="0"/>
              </a:spcBef>
              <a:buNone/>
            </a:pPr>
            <a:r>
              <a:rPr lang="en" dirty="0">
                <a:solidFill>
                  <a:schemeClr val="dk1"/>
                </a:solidFill>
              </a:rPr>
              <a:t>The ecosystem consists of the </a:t>
            </a:r>
            <a:r>
              <a:rPr lang="en" dirty="0" smtClean="0">
                <a:solidFill>
                  <a:schemeClr val="dk1"/>
                </a:solidFill>
              </a:rPr>
              <a:t>environment &amp; the </a:t>
            </a:r>
            <a:r>
              <a:rPr lang="en" dirty="0">
                <a:solidFill>
                  <a:schemeClr val="dk1"/>
                </a:solidFill>
              </a:rPr>
              <a:t>mission </a:t>
            </a:r>
            <a:r>
              <a:rPr lang="en" dirty="0" smtClean="0">
                <a:solidFill>
                  <a:schemeClr val="dk1"/>
                </a:solidFill>
              </a:rPr>
              <a:t>goals &amp; objectives.</a:t>
            </a:r>
            <a:endParaRPr lang="en" dirty="0">
              <a:solidFill>
                <a:schemeClr val="dk1"/>
              </a:solidFill>
            </a:endParaRPr>
          </a:p>
        </p:txBody>
      </p:sp>
    </p:spTree>
    <p:extLst>
      <p:ext uri="{BB962C8B-B14F-4D97-AF65-F5344CB8AC3E}">
        <p14:creationId xmlns:p14="http://schemas.microsoft.com/office/powerpoint/2010/main" val="11432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Modelling the </a:t>
            </a:r>
            <a:r>
              <a:rPr lang="en" dirty="0" smtClean="0"/>
              <a:t>ecosystem</a:t>
            </a:r>
            <a:endParaRPr dirty="0"/>
          </a:p>
          <a:p>
            <a:pPr marL="457200" lvl="0" indent="-228600" rtl="0">
              <a:spcBef>
                <a:spcPts val="0"/>
              </a:spcBef>
              <a:buChar char="●"/>
            </a:pPr>
            <a:r>
              <a:rPr lang="en" dirty="0"/>
              <a:t>Why is the ecosystem important?</a:t>
            </a:r>
          </a:p>
          <a:p>
            <a:pPr lvl="0" rtl="0">
              <a:spcBef>
                <a:spcPts val="0"/>
              </a:spcBef>
              <a:buNone/>
            </a:pPr>
            <a:r>
              <a:rPr lang="en" dirty="0">
                <a:solidFill>
                  <a:schemeClr val="dk1"/>
                </a:solidFill>
              </a:rPr>
              <a:t>The ecosystem is symmetric to the constructed system.</a:t>
            </a:r>
          </a:p>
          <a:p>
            <a:pPr lvl="0" rtl="0">
              <a:spcBef>
                <a:spcPts val="0"/>
              </a:spcBef>
              <a:buNone/>
            </a:pPr>
            <a:r>
              <a:rPr lang="en" dirty="0">
                <a:solidFill>
                  <a:schemeClr val="dk1"/>
                </a:solidFill>
              </a:rPr>
              <a:t>The ecosystem issues a set of challenges to which the constructed system responds.</a:t>
            </a:r>
          </a:p>
          <a:p>
            <a:pPr lvl="0" rtl="0">
              <a:spcBef>
                <a:spcPts val="0"/>
              </a:spcBef>
              <a:buNone/>
            </a:pPr>
            <a:r>
              <a:rPr lang="en" dirty="0">
                <a:solidFill>
                  <a:schemeClr val="dk1"/>
                </a:solidFill>
              </a:rPr>
              <a:t>We generate a set of specifications from the ecosystem models</a:t>
            </a:r>
            <a:r>
              <a:rPr lang="en" dirty="0" smtClean="0">
                <a:solidFill>
                  <a:schemeClr val="dk1"/>
                </a:solidFill>
              </a:rPr>
              <a:t>.</a:t>
            </a:r>
            <a:endParaRPr lang="en" dirty="0">
              <a:solidFill>
                <a:schemeClr val="dk1"/>
              </a:solidFill>
            </a:endParaRPr>
          </a:p>
        </p:txBody>
      </p:sp>
    </p:spTree>
    <p:extLst>
      <p:ext uri="{BB962C8B-B14F-4D97-AF65-F5344CB8AC3E}">
        <p14:creationId xmlns:p14="http://schemas.microsoft.com/office/powerpoint/2010/main" val="3568924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models interact producing complex and emergent</a:t>
            </a:r>
            <a:r>
              <a:rPr lang="en-US" baseline="0" dirty="0" smtClean="0"/>
              <a:t> behavior.</a:t>
            </a:r>
            <a:endParaRPr lang="en-US" dirty="0"/>
          </a:p>
        </p:txBody>
      </p:sp>
    </p:spTree>
    <p:extLst>
      <p:ext uri="{BB962C8B-B14F-4D97-AF65-F5344CB8AC3E}">
        <p14:creationId xmlns:p14="http://schemas.microsoft.com/office/powerpoint/2010/main" val="341667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a:t>
            </a:fld>
            <a:endParaRPr lang="en-US"/>
          </a:p>
        </p:txBody>
      </p:sp>
    </p:spTree>
    <p:extLst>
      <p:ext uri="{BB962C8B-B14F-4D97-AF65-F5344CB8AC3E}">
        <p14:creationId xmlns:p14="http://schemas.microsoft.com/office/powerpoint/2010/main" val="164962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Execution Environment Model assembles a set of component DFU’s into a deployable package. </a:t>
            </a:r>
            <a:endParaRPr lang="en-US" dirty="0"/>
          </a:p>
        </p:txBody>
      </p:sp>
    </p:spTree>
    <p:extLst>
      <p:ext uri="{BB962C8B-B14F-4D97-AF65-F5344CB8AC3E}">
        <p14:creationId xmlns:p14="http://schemas.microsoft.com/office/powerpoint/2010/main" val="2878595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Network Topology Model describes the intended configuration of specific network devices.</a:t>
            </a:r>
          </a:p>
          <a:p>
            <a:pPr marL="228600" lvl="0" indent="0" rtl="0">
              <a:spcBef>
                <a:spcPts val="0"/>
              </a:spcBef>
              <a:buClr>
                <a:schemeClr val="dk1"/>
              </a:buClr>
              <a:buNone/>
            </a:pPr>
            <a:endParaRPr lang="en" dirty="0" smtClean="0">
              <a:solidFill>
                <a:schemeClr val="dk1"/>
              </a:solidFill>
            </a:endParaRPr>
          </a:p>
          <a:p>
            <a:pPr lvl="0" rtl="0">
              <a:spcBef>
                <a:spcPts val="0"/>
              </a:spcBef>
              <a:buNone/>
            </a:pPr>
            <a:endParaRPr dirty="0">
              <a:solidFill>
                <a:schemeClr val="dk1"/>
              </a:solidFill>
            </a:endParaRPr>
          </a:p>
          <a:p>
            <a:pPr marL="457200" lvl="0" indent="-228600" rtl="0">
              <a:spcBef>
                <a:spcPts val="0"/>
              </a:spcBef>
              <a:buClr>
                <a:schemeClr val="dk1"/>
              </a:buClr>
              <a:buChar char="●"/>
            </a:pPr>
            <a:endParaRPr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1181543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Modelling the ecosystem</a:t>
            </a:r>
          </a:p>
          <a:p>
            <a:pPr marL="457200" lvl="0" indent="-228600" rtl="0">
              <a:spcBef>
                <a:spcPts val="0"/>
              </a:spcBef>
              <a:buChar char="●"/>
            </a:pPr>
            <a:r>
              <a:rPr lang="en-US" dirty="0" smtClean="0"/>
              <a:t>What have we done to model the ecosystem?</a:t>
            </a:r>
          </a:p>
          <a:p>
            <a:pPr lvl="0" rtl="0">
              <a:spcBef>
                <a:spcPts val="0"/>
              </a:spcBef>
              <a:buNone/>
            </a:pPr>
            <a:endParaRPr lang="en-US" dirty="0" smtClean="0"/>
          </a:p>
          <a:p>
            <a:pPr lvl="0" rtl="0">
              <a:spcBef>
                <a:spcPts val="0"/>
              </a:spcBef>
              <a:buNone/>
            </a:pPr>
            <a:r>
              <a:rPr lang="en-US" dirty="0" smtClean="0"/>
              <a:t>The Mission Model describes</a:t>
            </a:r>
            <a:r>
              <a:rPr lang="en-US" baseline="0" dirty="0" smtClean="0"/>
              <a:t> the goals for the application in a particular context.</a:t>
            </a:r>
            <a:endParaRPr lang="en-US" dirty="0"/>
          </a:p>
        </p:txBody>
      </p:sp>
    </p:spTree>
    <p:extLst>
      <p:ext uri="{BB962C8B-B14F-4D97-AF65-F5344CB8AC3E}">
        <p14:creationId xmlns:p14="http://schemas.microsoft.com/office/powerpoint/2010/main" val="336806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Char char="●"/>
            </a:pPr>
            <a:r>
              <a:rPr lang="en" dirty="0">
                <a:solidFill>
                  <a:schemeClr val="dk1"/>
                </a:solidFill>
              </a:rPr>
              <a:t>What next?</a:t>
            </a:r>
          </a:p>
          <a:p>
            <a:pPr lvl="0">
              <a:spcBef>
                <a:spcPts val="0"/>
              </a:spcBef>
              <a:buNone/>
            </a:pPr>
            <a:endParaRPr dirty="0"/>
          </a:p>
          <a:p>
            <a:pPr lvl="0" rtl="0">
              <a:spcBef>
                <a:spcPts val="0"/>
              </a:spcBef>
              <a:buNone/>
            </a:pPr>
            <a:r>
              <a:rPr lang="en" dirty="0"/>
              <a:t>We generate a set of specifications from the ecosystem models.</a:t>
            </a:r>
          </a:p>
          <a:p>
            <a:pPr lvl="0" rtl="0">
              <a:spcBef>
                <a:spcPts val="0"/>
              </a:spcBef>
              <a:buNone/>
            </a:pPr>
            <a:r>
              <a:rPr lang="en" dirty="0"/>
              <a:t>These specifications can be used to verify the constructed system:</a:t>
            </a:r>
          </a:p>
          <a:p>
            <a:pPr marL="457200" lvl="0" indent="-228600" rtl="0">
              <a:spcBef>
                <a:spcPts val="0"/>
              </a:spcBef>
              <a:buChar char="●"/>
            </a:pPr>
            <a:r>
              <a:rPr lang="en" dirty="0"/>
              <a:t>By formal </a:t>
            </a:r>
            <a:r>
              <a:rPr lang="en" dirty="0" smtClean="0"/>
              <a:t>methods (other players)</a:t>
            </a:r>
            <a:endParaRPr lang="en" dirty="0"/>
          </a:p>
          <a:p>
            <a:pPr marL="457200" lvl="0" indent="-228600" rtl="0">
              <a:spcBef>
                <a:spcPts val="0"/>
              </a:spcBef>
              <a:buChar char="●"/>
            </a:pPr>
            <a:r>
              <a:rPr lang="en" dirty="0"/>
              <a:t>By </a:t>
            </a:r>
            <a:r>
              <a:rPr lang="en" dirty="0" smtClean="0"/>
              <a:t>type-systems (OSU)</a:t>
            </a:r>
            <a:endParaRPr lang="en" dirty="0"/>
          </a:p>
          <a:p>
            <a:pPr marL="457200" lvl="0" indent="-228600" rtl="0">
              <a:spcBef>
                <a:spcPts val="0"/>
              </a:spcBef>
              <a:buChar char="●"/>
            </a:pPr>
            <a:r>
              <a:rPr lang="en" dirty="0"/>
              <a:t>By </a:t>
            </a:r>
            <a:r>
              <a:rPr lang="en" dirty="0" smtClean="0"/>
              <a:t>construction according to the model </a:t>
            </a:r>
            <a:r>
              <a:rPr lang="en" dirty="0"/>
              <a:t>(</a:t>
            </a:r>
            <a:r>
              <a:rPr lang="en" dirty="0" smtClean="0"/>
              <a:t>in-progress )</a:t>
            </a:r>
            <a:endParaRPr lang="en" dirty="0"/>
          </a:p>
          <a:p>
            <a:pPr marL="457200" lvl="0" indent="-228600" rtl="0">
              <a:spcBef>
                <a:spcPts val="0"/>
              </a:spcBef>
              <a:buChar char="●"/>
            </a:pPr>
            <a:r>
              <a:rPr lang="en" dirty="0"/>
              <a:t>By property-based testing in simulated </a:t>
            </a:r>
            <a:r>
              <a:rPr lang="en" dirty="0" smtClean="0"/>
              <a:t>environments (</a:t>
            </a:r>
            <a:r>
              <a:rPr lang="en-US" dirty="0" smtClean="0"/>
              <a:t>Syracuse)</a:t>
            </a:r>
            <a:endParaRPr lang="en" dirty="0"/>
          </a:p>
          <a:p>
            <a:pPr marL="457200" lvl="0" indent="-228600" rtl="0">
              <a:spcBef>
                <a:spcPts val="0"/>
              </a:spcBef>
              <a:buChar char="●"/>
            </a:pPr>
            <a:r>
              <a:rPr lang="en" dirty="0"/>
              <a:t>By </a:t>
            </a:r>
            <a:r>
              <a:rPr lang="en" dirty="0" smtClean="0"/>
              <a:t>observation &amp; measurement </a:t>
            </a:r>
            <a:r>
              <a:rPr lang="en" dirty="0"/>
              <a:t>of fielded </a:t>
            </a:r>
            <a:r>
              <a:rPr lang="en" dirty="0" smtClean="0"/>
              <a:t>system (LL)</a:t>
            </a:r>
            <a:endParaRPr lang="en" dirty="0"/>
          </a:p>
          <a:p>
            <a:pPr lvl="0">
              <a:spcBef>
                <a:spcPts val="0"/>
              </a:spcBef>
              <a:buNone/>
            </a:pPr>
            <a:endParaRPr dirty="0"/>
          </a:p>
          <a:p>
            <a:pPr lvl="0">
              <a:spcBef>
                <a:spcPts val="0"/>
              </a:spcBef>
              <a:buNone/>
            </a:pPr>
            <a:r>
              <a:rPr lang="en" dirty="0"/>
              <a:t>Property-based:</a:t>
            </a:r>
          </a:p>
          <a:p>
            <a:pPr lvl="0">
              <a:spcBef>
                <a:spcPts val="0"/>
              </a:spcBef>
              <a:buNone/>
            </a:pPr>
            <a:r>
              <a:rPr lang="en" u="sng" dirty="0">
                <a:solidFill>
                  <a:schemeClr val="hlink"/>
                </a:solidFill>
                <a:hlinkClick r:id="rId3"/>
              </a:rPr>
              <a:t>https://fsharpforfunandprofit.com/posts/property-based-testing-2/</a:t>
            </a:r>
          </a:p>
          <a:p>
            <a:pPr lvl="0">
              <a:spcBef>
                <a:spcPts val="0"/>
              </a:spcBef>
              <a:buNone/>
            </a:pPr>
            <a:r>
              <a:rPr lang="en" u="sng" dirty="0">
                <a:solidFill>
                  <a:schemeClr val="hlink"/>
                </a:solidFill>
                <a:hlinkClick r:id="rId4"/>
              </a:rPr>
              <a:t>https://www.youtube.com/watch?v=zi0rHwfiX1Q</a:t>
            </a:r>
          </a:p>
          <a:p>
            <a:pPr lvl="0" rtl="0">
              <a:spcBef>
                <a:spcPts val="0"/>
              </a:spcBef>
              <a:buNone/>
            </a:pPr>
            <a:endParaRPr dirty="0"/>
          </a:p>
        </p:txBody>
      </p:sp>
    </p:spTree>
    <p:extLst>
      <p:ext uri="{BB962C8B-B14F-4D97-AF65-F5344CB8AC3E}">
        <p14:creationId xmlns:p14="http://schemas.microsoft.com/office/powerpoint/2010/main" val="2655908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31</a:t>
            </a:fld>
            <a:endParaRPr lang="en-US"/>
          </a:p>
        </p:txBody>
      </p:sp>
    </p:spTree>
    <p:extLst>
      <p:ext uri="{BB962C8B-B14F-4D97-AF65-F5344CB8AC3E}">
        <p14:creationId xmlns:p14="http://schemas.microsoft.com/office/powerpoint/2010/main" val="279816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33</a:t>
            </a:fld>
            <a:endParaRPr lang="en-US"/>
          </a:p>
        </p:txBody>
      </p:sp>
    </p:spTree>
    <p:extLst>
      <p:ext uri="{BB962C8B-B14F-4D97-AF65-F5344CB8AC3E}">
        <p14:creationId xmlns:p14="http://schemas.microsoft.com/office/powerpoint/2010/main" val="3337237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38</a:t>
            </a:fld>
            <a:endParaRPr lang="en-US"/>
          </a:p>
        </p:txBody>
      </p:sp>
    </p:spTree>
    <p:extLst>
      <p:ext uri="{BB962C8B-B14F-4D97-AF65-F5344CB8AC3E}">
        <p14:creationId xmlns:p14="http://schemas.microsoft.com/office/powerpoint/2010/main" val="1364668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39</a:t>
            </a:fld>
            <a:endParaRPr lang="en-US"/>
          </a:p>
        </p:txBody>
      </p:sp>
    </p:spTree>
    <p:extLst>
      <p:ext uri="{BB962C8B-B14F-4D97-AF65-F5344CB8AC3E}">
        <p14:creationId xmlns:p14="http://schemas.microsoft.com/office/powerpoint/2010/main" val="1455557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41</a:t>
            </a:fld>
            <a:endParaRPr lang="en-US"/>
          </a:p>
        </p:txBody>
      </p:sp>
    </p:spTree>
    <p:extLst>
      <p:ext uri="{BB962C8B-B14F-4D97-AF65-F5344CB8AC3E}">
        <p14:creationId xmlns:p14="http://schemas.microsoft.com/office/powerpoint/2010/main" val="1308377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43</a:t>
            </a:fld>
            <a:endParaRPr lang="en-US"/>
          </a:p>
        </p:txBody>
      </p:sp>
    </p:spTree>
    <p:extLst>
      <p:ext uri="{BB962C8B-B14F-4D97-AF65-F5344CB8AC3E}">
        <p14:creationId xmlns:p14="http://schemas.microsoft.com/office/powerpoint/2010/main" val="233647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for</a:t>
            </a:r>
            <a:r>
              <a:rPr lang="en-US" baseline="0" dirty="0" smtClean="0"/>
              <a:t> the speaker:  Stood up the platform, published the two CPs, have a vocabulary to represent the functional and </a:t>
            </a:r>
            <a:r>
              <a:rPr lang="en-US" baseline="0" dirty="0" err="1" smtClean="0"/>
              <a:t>extrafunctional</a:t>
            </a:r>
            <a:r>
              <a:rPr lang="en-US" baseline="0" dirty="0" smtClean="0"/>
              <a:t> aspects of the program and the ecosystem, have initial capabilities for program analysis to discover resource dependency and usage, DSL for checking, working DAS v1– not pretty looking or with nice interfaces– in process of integrated the upgrades of the components,  CP1 working in the DAS v1, CP2 is in process,  and also already started looking an enhancements to CPs that will stretch the limits of current analysis and synthesis capabilities. And started publishing..</a:t>
            </a:r>
          </a:p>
          <a:p>
            <a:endParaRPr lang="en-US" baseline="0" dirty="0" smtClean="0"/>
          </a:p>
          <a:p>
            <a:r>
              <a:rPr lang="en-US" baseline="0" dirty="0" smtClean="0"/>
              <a:t>List of publications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a:t>
            </a:fld>
            <a:endParaRPr lang="en-US"/>
          </a:p>
        </p:txBody>
      </p:sp>
    </p:spTree>
    <p:extLst>
      <p:ext uri="{BB962C8B-B14F-4D97-AF65-F5344CB8AC3E}">
        <p14:creationId xmlns:p14="http://schemas.microsoft.com/office/powerpoint/2010/main" val="278018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to speaker: the domain we picked is important. The domain restricts the kind of functions/functional specification/patterns of usage to a manageable size as compared to general purpose programs– helps us develop techniques to understand and adapt these programs. The domain is also rich enough to offer lots of changes that are needed and meaningful.</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4</a:t>
            </a:fld>
            <a:endParaRPr lang="en-US"/>
          </a:p>
        </p:txBody>
      </p:sp>
    </p:spTree>
    <p:extLst>
      <p:ext uri="{BB962C8B-B14F-4D97-AF65-F5344CB8AC3E}">
        <p14:creationId xmlns:p14="http://schemas.microsoft.com/office/powerpoint/2010/main" val="343532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speaker: our platform</a:t>
            </a:r>
            <a:r>
              <a:rPr lang="en-US" baseline="0" dirty="0" smtClean="0"/>
              <a:t> is tactical and info sharing– why is this important and why we chose this, and that ours is probably the unique that the application has two components– client and server, which implies even richer dependencies (</a:t>
            </a:r>
            <a:r>
              <a:rPr lang="en-US" baseline="0" dirty="0" err="1" smtClean="0"/>
              <a:t>e.g</a:t>
            </a:r>
            <a:r>
              <a:rPr lang="en-US" baseline="0" dirty="0" smtClean="0"/>
              <a:t>, encrypt on one side </a:t>
            </a:r>
            <a:r>
              <a:rPr lang="en-US" baseline="0" dirty="0" smtClean="0">
                <a:sym typeface="Wingdings" panose="05000000000000000000" pitchFamily="2" charset="2"/>
              </a:rPr>
              <a:t> decrypt on the other)</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5</a:t>
            </a:fld>
            <a:endParaRPr lang="en-US"/>
          </a:p>
        </p:txBody>
      </p:sp>
    </p:spTree>
    <p:extLst>
      <p:ext uri="{BB962C8B-B14F-4D97-AF65-F5344CB8AC3E}">
        <p14:creationId xmlns:p14="http://schemas.microsoft.com/office/powerpoint/2010/main" val="294283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speaker:</a:t>
            </a:r>
            <a:r>
              <a:rPr lang="en-US" baseline="0" dirty="0" smtClean="0"/>
              <a:t> not just the </a:t>
            </a:r>
            <a:r>
              <a:rPr lang="en-US" baseline="0" dirty="0" err="1" smtClean="0"/>
              <a:t>hw</a:t>
            </a:r>
            <a:r>
              <a:rPr lang="en-US" baseline="0" dirty="0" smtClean="0"/>
              <a:t> and </a:t>
            </a:r>
            <a:r>
              <a:rPr lang="en-US" baseline="0" dirty="0" err="1" smtClean="0"/>
              <a:t>sw</a:t>
            </a:r>
            <a:r>
              <a:rPr lang="en-US" baseline="0" dirty="0" smtClean="0"/>
              <a:t> environment but also the mission where the app is used is  in the ecosystem– they both influence how the apps should be configured, adapted, and how they behave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6</a:t>
            </a:fld>
            <a:endParaRPr lang="en-US"/>
          </a:p>
        </p:txBody>
      </p:sp>
    </p:spTree>
    <p:extLst>
      <p:ext uri="{BB962C8B-B14F-4D97-AF65-F5344CB8AC3E}">
        <p14:creationId xmlns:p14="http://schemas.microsoft.com/office/powerpoint/2010/main" val="1603677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7</a:t>
            </a:fld>
            <a:endParaRPr lang="en-US"/>
          </a:p>
        </p:txBody>
      </p:sp>
    </p:spTree>
    <p:extLst>
      <p:ext uri="{BB962C8B-B14F-4D97-AF65-F5344CB8AC3E}">
        <p14:creationId xmlns:p14="http://schemas.microsoft.com/office/powerpoint/2010/main" val="308911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r>
              <a:rPr lang="en-US" baseline="0" dirty="0" smtClean="0"/>
              <a:t> for speaker: so how does immortals do it. Lets reiterate what the IT refers to– adapt </a:t>
            </a:r>
            <a:r>
              <a:rPr lang="en-US" baseline="0" dirty="0" err="1" smtClean="0"/>
              <a:t>sw</a:t>
            </a:r>
            <a:r>
              <a:rPr lang="en-US" baseline="0" dirty="0" smtClean="0"/>
              <a:t> to accommodate ecosystem (both systems </a:t>
            </a:r>
            <a:r>
              <a:rPr lang="en-US" baseline="0" dirty="0" err="1" smtClean="0"/>
              <a:t>env</a:t>
            </a:r>
            <a:r>
              <a:rPr lang="en-US" baseline="0" dirty="0" smtClean="0"/>
              <a:t> and mission) changes. Immortals relies on models a lot (explain the bottom bullet). There are all kinds of changes,  and modeling and changes have an interesting interplay– the figure– explain what we are trying to do</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8</a:t>
            </a:fld>
            <a:endParaRPr lang="en-US"/>
          </a:p>
        </p:txBody>
      </p:sp>
    </p:spTree>
    <p:extLst>
      <p:ext uri="{BB962C8B-B14F-4D97-AF65-F5344CB8AC3E}">
        <p14:creationId xmlns:p14="http://schemas.microsoft.com/office/powerpoint/2010/main" val="98058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the base line, changes covered etc.</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9</a:t>
            </a:fld>
            <a:endParaRPr lang="en-US"/>
          </a:p>
        </p:txBody>
      </p:sp>
    </p:spTree>
    <p:extLst>
      <p:ext uri="{BB962C8B-B14F-4D97-AF65-F5344CB8AC3E}">
        <p14:creationId xmlns:p14="http://schemas.microsoft.com/office/powerpoint/2010/main" val="1790083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95A6B3DF-E0BF-4247-9CA4-A55DEB1697DE}"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2C1ACC6E-3B65-47B9-A02B-435C919687C0}"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B90C3844-2847-4E85-B407-6E0EDA274DAD}"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28327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124340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B285CC8-9FF3-4CA7-AB46-4C64AC48CFF9}"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66F7B118-A922-4575-948A-19FE348C4DCB}" type="datetime1">
              <a:rPr lang="en-US" smtClean="0"/>
              <a:pPr/>
              <a:t>7/21/2016</a:t>
            </a:fld>
            <a:endParaRPr lang="en-US"/>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1B314952-7D96-477D-9ED8-36B09E208539}"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3EC21296-BC98-4171-92F6-D019B15585F0}" type="datetime1">
              <a:rPr lang="en-US" smtClean="0"/>
              <a:pPr/>
              <a:t>7/21/2016</a:t>
            </a:fld>
            <a:endParaRPr lang="en-US"/>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800FCB95-AD58-4B63-8306-18B0C136E6DE}" type="datetime1">
              <a:rPr lang="en-US" smtClean="0"/>
              <a:pPr/>
              <a:t>7/21/2016</a:t>
            </a:fld>
            <a:endParaRPr lang="en-US"/>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4333225-A648-4F55-B5C0-A5E1B6A212FC}" type="datetime1">
              <a:rPr lang="en-US" smtClean="0"/>
              <a:pPr/>
              <a:t>7/21/2016</a:t>
            </a:fld>
            <a:endParaRPr lang="en-US"/>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774781DE-06DC-4BED-A6A2-EA6DC1FCA1B5}"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fld id="{4EFBD287-52BE-4966-B318-DCDD8D070EF8}" type="datetime1">
              <a:rPr lang="en-US" smtClean="0"/>
              <a:pPr/>
              <a:t>7/21/2016</a:t>
            </a:fld>
            <a:endParaRPr lang="en-US"/>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482187"/>
            <a:ext cx="527511"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latin typeface="Arial"/>
              <a:ea typeface="+mn-ea"/>
            </a:endParaRPr>
          </a:p>
        </p:txBody>
      </p:sp>
      <p:pic>
        <p:nvPicPr>
          <p:cNvPr id="1032" name="Picture 9" descr="BBn Technologies_RGB_RB.jpg"/>
          <p:cNvPicPr>
            <a:picLocks noChangeAspect="1"/>
          </p:cNvPicPr>
          <p:nvPr/>
        </p:nvPicPr>
        <p:blipFill>
          <a:blip r:embed="rId15"/>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526875" y="5785448"/>
            <a:ext cx="6712249" cy="340715"/>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
        <p:nvSpPr>
          <p:cNvPr id="8" name="Footer Placeholder 4"/>
          <p:cNvSpPr txBox="1">
            <a:spLocks/>
          </p:cNvSpPr>
          <p:nvPr userDrawn="1"/>
        </p:nvSpPr>
        <p:spPr>
          <a:xfrm>
            <a:off x="527511" y="6648780"/>
            <a:ext cx="8159289" cy="240638"/>
          </a:xfrm>
          <a:prstGeom prst="rect">
            <a:avLst/>
          </a:prstGeom>
        </p:spPr>
        <p:txBody>
          <a:bodyPr/>
          <a:lstStyle/>
          <a:p>
            <a:pPr marL="0" marR="0" lvl="0" indent="0" algn="ctr" defTabSz="457200" rtl="0" eaLnBrk="1" fontAlgn="base" latinLnBrk="0" hangingPunct="1">
              <a:lnSpc>
                <a:spcPct val="80000"/>
              </a:lnSpc>
              <a:spcBef>
                <a:spcPct val="0"/>
              </a:spcBef>
              <a:spcAft>
                <a:spcPct val="0"/>
              </a:spcAft>
              <a:buClrTx/>
              <a:buSzTx/>
              <a:buFontTx/>
              <a:buNone/>
              <a:tabLst/>
              <a:defRPr/>
            </a:pPr>
            <a:r>
              <a:rPr kumimoji="0" lang="en-US" sz="950" b="0" i="0" u="none" strike="noStrike" kern="1200" cap="none" spc="0" normalizeH="0" baseline="0" noProof="0" dirty="0" smtClean="0">
                <a:ln>
                  <a:noFill/>
                </a:ln>
                <a:solidFill>
                  <a:schemeClr val="bg1">
                    <a:lumMod val="50000"/>
                  </a:schemeClr>
                </a:solidFill>
                <a:effectLst/>
                <a:uLnTx/>
                <a:uFillTx/>
                <a:latin typeface="Arial" charset="0"/>
                <a:ea typeface="ＭＳ Ｐゴシック" charset="-128"/>
                <a:cs typeface="+mn-cs"/>
              </a:rPr>
              <a:t>Distribution authorized to U.S. Govt. Agencies only (Proprietary Information – July 2016). Contact DARPA Public Release Center for other requests. </a:t>
            </a:r>
            <a:endParaRPr kumimoji="0" lang="en-US" sz="950" b="0" i="0" u="none" strike="noStrike" kern="1200" cap="none" spc="0" normalizeH="0" baseline="0" noProof="0" dirty="0">
              <a:ln>
                <a:noFill/>
              </a:ln>
              <a:solidFill>
                <a:schemeClr val="bg1">
                  <a:lumMod val="50000"/>
                </a:schemeClr>
              </a:solidFill>
              <a:effectLst/>
              <a:uLnTx/>
              <a:uFillTx/>
              <a:latin typeface="Arial" charset="0"/>
              <a:ea typeface="ＭＳ Ｐゴシック" charset="-128"/>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14346" name="TextBox 15"/>
          <p:cNvSpPr txBox="1">
            <a:spLocks noChangeArrowheads="1"/>
          </p:cNvSpPr>
          <p:nvPr/>
        </p:nvSpPr>
        <p:spPr bwMode="auto">
          <a:xfrm>
            <a:off x="1466951" y="817470"/>
            <a:ext cx="7477125" cy="2062103"/>
          </a:xfrm>
          <a:prstGeom prst="rect">
            <a:avLst/>
          </a:prstGeom>
          <a:noFill/>
          <a:ln w="9525">
            <a:noFill/>
            <a:miter lim="800000"/>
            <a:headEnd/>
            <a:tailEnd/>
          </a:ln>
        </p:spPr>
        <p:txBody>
          <a:bodyPr wrap="square">
            <a:spAutoFit/>
          </a:bodyPr>
          <a:lstStyle/>
          <a:p>
            <a:r>
              <a:rPr lang="en-US" sz="3200" b="1" dirty="0" smtClean="0"/>
              <a:t>Interfaces, Models, and Monitoring for Resource-aware Transformations that Augment the Lifecycle of Systems (</a:t>
            </a:r>
            <a:r>
              <a:rPr lang="en-US" sz="3200" b="1" dirty="0" err="1" smtClean="0"/>
              <a:t>IMMoRTALS</a:t>
            </a:r>
            <a:r>
              <a:rPr lang="en-US" sz="3200" b="1" dirty="0" smtClean="0"/>
              <a:t>)</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19" name="TextBox 17"/>
          <p:cNvSpPr txBox="1">
            <a:spLocks noChangeArrowheads="1"/>
          </p:cNvSpPr>
          <p:nvPr/>
        </p:nvSpPr>
        <p:spPr bwMode="auto">
          <a:xfrm>
            <a:off x="1384299" y="4750620"/>
            <a:ext cx="7478713" cy="584775"/>
          </a:xfrm>
          <a:prstGeom prst="rect">
            <a:avLst/>
          </a:prstGeom>
          <a:noFill/>
          <a:ln w="9525">
            <a:noFill/>
            <a:miter lim="800000"/>
            <a:headEnd/>
            <a:tailEnd/>
          </a:ln>
        </p:spPr>
        <p:txBody>
          <a:bodyPr wrap="square">
            <a:spAutoFit/>
          </a:bodyPr>
          <a:lstStyle/>
          <a:p>
            <a:pPr algn="ctr"/>
            <a:endParaRPr lang="en-US" sz="1600" dirty="0" smtClean="0"/>
          </a:p>
          <a:p>
            <a:pPr algn="ctr"/>
            <a:r>
              <a:rPr lang="en-US" sz="1600" dirty="0" smtClean="0"/>
              <a:t>Matt Gillen (BBN)</a:t>
            </a:r>
            <a:endParaRPr lang="en-US" sz="1600" dirty="0"/>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3976459" y="4440834"/>
            <a:ext cx="2133600" cy="365125"/>
          </a:xfrm>
        </p:spPr>
        <p:txBody>
          <a:bodyPr/>
          <a:lstStyle/>
          <a:p>
            <a:r>
              <a:rPr lang="en-US" dirty="0" smtClean="0">
                <a:solidFill>
                  <a:schemeClr val="tx1"/>
                </a:solidFill>
              </a:rPr>
              <a:t>July, 2016</a:t>
            </a:r>
            <a:endParaRPr lang="en-US" dirty="0">
              <a:solidFill>
                <a:schemeClr val="tx1"/>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136375"/>
            <a:ext cx="8229600" cy="682625"/>
          </a:xfrm>
        </p:spPr>
        <p:txBody>
          <a:bodyPr/>
          <a:lstStyle/>
          <a:p>
            <a:r>
              <a:rPr lang="en-US" dirty="0" smtClean="0"/>
              <a:t>Overview of Phase 1 CPs</a:t>
            </a:r>
            <a:endParaRPr lang="en-US" dirty="0"/>
          </a:p>
        </p:txBody>
      </p:sp>
      <p:sp>
        <p:nvSpPr>
          <p:cNvPr id="6" name="Text Placeholder 5"/>
          <p:cNvSpPr>
            <a:spLocks noGrp="1"/>
          </p:cNvSpPr>
          <p:nvPr>
            <p:ph type="body" idx="1"/>
          </p:nvPr>
        </p:nvSpPr>
        <p:spPr>
          <a:xfrm>
            <a:off x="236960" y="1033920"/>
            <a:ext cx="4394036" cy="745723"/>
          </a:xfrm>
        </p:spPr>
        <p:txBody>
          <a:bodyPr/>
          <a:lstStyle/>
          <a:p>
            <a:r>
              <a:rPr lang="en-US" sz="2000" b="0" dirty="0" smtClean="0"/>
              <a:t>CP1: Resource consumption by clients are independent of each other</a:t>
            </a:r>
            <a:endParaRPr lang="en-US" sz="2000" b="0" dirty="0"/>
          </a:p>
        </p:txBody>
      </p:sp>
      <p:sp>
        <p:nvSpPr>
          <p:cNvPr id="7" name="Content Placeholder 6"/>
          <p:cNvSpPr>
            <a:spLocks noGrp="1"/>
          </p:cNvSpPr>
          <p:nvPr>
            <p:ph sz="half" idx="2"/>
          </p:nvPr>
        </p:nvSpPr>
        <p:spPr>
          <a:xfrm>
            <a:off x="236960" y="1756010"/>
            <a:ext cx="4040188" cy="3240848"/>
          </a:xfrm>
        </p:spPr>
        <p:txBody>
          <a:bodyPr/>
          <a:lstStyle/>
          <a:p>
            <a:r>
              <a:rPr lang="en-US" sz="2000" dirty="0" smtClean="0"/>
              <a:t>Android Hardware changes</a:t>
            </a:r>
          </a:p>
          <a:p>
            <a:pPr lvl="1"/>
            <a:r>
              <a:rPr lang="en-US" sz="1800" dirty="0" smtClean="0"/>
              <a:t>Built in GPS?</a:t>
            </a:r>
          </a:p>
          <a:p>
            <a:pPr lvl="1"/>
            <a:r>
              <a:rPr lang="en-US" sz="1800" dirty="0" smtClean="0"/>
              <a:t>Bluetooth?</a:t>
            </a:r>
          </a:p>
          <a:p>
            <a:pPr lvl="1"/>
            <a:r>
              <a:rPr lang="en-US" sz="1800" dirty="0" smtClean="0"/>
              <a:t>USB?</a:t>
            </a:r>
          </a:p>
          <a:p>
            <a:r>
              <a:rPr lang="en-US" sz="2000" dirty="0" smtClean="0"/>
              <a:t>Environment changes</a:t>
            </a:r>
          </a:p>
          <a:p>
            <a:pPr lvl="1"/>
            <a:r>
              <a:rPr lang="en-US" sz="1800" dirty="0" smtClean="0"/>
              <a:t>GPS satellite visibility</a:t>
            </a:r>
          </a:p>
          <a:p>
            <a:r>
              <a:rPr lang="en-US" sz="2000" dirty="0" smtClean="0"/>
              <a:t>Mission requirements</a:t>
            </a:r>
          </a:p>
          <a:p>
            <a:pPr lvl="1"/>
            <a:r>
              <a:rPr lang="en-US" sz="1800" dirty="0" smtClean="0"/>
              <a:t>Hands off?</a:t>
            </a:r>
          </a:p>
          <a:p>
            <a:pPr lvl="1"/>
            <a:r>
              <a:rPr lang="en-US" sz="1800" dirty="0" smtClean="0"/>
              <a:t>Trusted GPS needed?</a:t>
            </a:r>
            <a:endParaRPr lang="en-US" sz="1800" dirty="0"/>
          </a:p>
        </p:txBody>
      </p:sp>
      <p:sp>
        <p:nvSpPr>
          <p:cNvPr id="8" name="Text Placeholder 7"/>
          <p:cNvSpPr>
            <a:spLocks noGrp="1"/>
          </p:cNvSpPr>
          <p:nvPr>
            <p:ph type="body" sz="quarter" idx="3"/>
          </p:nvPr>
        </p:nvSpPr>
        <p:spPr>
          <a:xfrm>
            <a:off x="4910985" y="1033920"/>
            <a:ext cx="4041775" cy="745723"/>
          </a:xfrm>
          <a:noFill/>
          <a:ln w="9525">
            <a:noFill/>
            <a:miter lim="800000"/>
            <a:headEnd/>
            <a:tailEnd/>
          </a:ln>
        </p:spPr>
        <p:txBody>
          <a:bodyPr vert="horz" wrap="square" lIns="91440" tIns="45720" rIns="91440" bIns="45720" numCol="1" anchor="b" anchorCtr="0" compatLnSpc="1">
            <a:prstTxWarp prst="textNoShape">
              <a:avLst/>
            </a:prstTxWarp>
          </a:bodyPr>
          <a:lstStyle/>
          <a:p>
            <a:r>
              <a:rPr lang="en-US" sz="2000" b="0" dirty="0" smtClean="0"/>
              <a:t>CP2</a:t>
            </a:r>
            <a:r>
              <a:rPr lang="en-US" sz="2000" b="0" dirty="0"/>
              <a:t>: Add aggregate resource consumption and dependence</a:t>
            </a:r>
          </a:p>
        </p:txBody>
      </p:sp>
      <p:sp>
        <p:nvSpPr>
          <p:cNvPr id="9" name="Content Placeholder 8"/>
          <p:cNvSpPr>
            <a:spLocks noGrp="1"/>
          </p:cNvSpPr>
          <p:nvPr>
            <p:ph sz="quarter" idx="4"/>
          </p:nvPr>
        </p:nvSpPr>
        <p:spPr>
          <a:xfrm>
            <a:off x="4910985" y="1756010"/>
            <a:ext cx="4041775" cy="2532925"/>
          </a:xfrm>
        </p:spPr>
        <p:txBody>
          <a:bodyPr/>
          <a:lstStyle/>
          <a:p>
            <a:r>
              <a:rPr lang="en-US" sz="2000" dirty="0" smtClean="0"/>
              <a:t>All the variations from CP1</a:t>
            </a:r>
          </a:p>
          <a:p>
            <a:r>
              <a:rPr lang="en-US" sz="2000" dirty="0" smtClean="0"/>
              <a:t>Environment changes</a:t>
            </a:r>
          </a:p>
          <a:p>
            <a:pPr lvl="1"/>
            <a:r>
              <a:rPr lang="en-US" sz="1800" dirty="0" smtClean="0"/>
              <a:t>Available bandwidth</a:t>
            </a:r>
          </a:p>
          <a:p>
            <a:r>
              <a:rPr lang="en-US" sz="2000" dirty="0" smtClean="0"/>
              <a:t>Mission requirements</a:t>
            </a:r>
          </a:p>
          <a:p>
            <a:pPr lvl="1"/>
            <a:r>
              <a:rPr lang="en-US" sz="1800" dirty="0" smtClean="0"/>
              <a:t>Number of users</a:t>
            </a:r>
          </a:p>
          <a:p>
            <a:pPr lvl="1"/>
            <a:r>
              <a:rPr lang="en-US" sz="1800" dirty="0" smtClean="0"/>
              <a:t>Report Rate</a:t>
            </a:r>
          </a:p>
          <a:p>
            <a:pPr lvl="1"/>
            <a:r>
              <a:rPr lang="en-US" sz="1800" dirty="0" smtClean="0"/>
              <a:t>Image fidelity</a:t>
            </a:r>
            <a:endParaRPr lang="en-US" sz="1800" dirty="0"/>
          </a:p>
        </p:txBody>
      </p:sp>
      <p:sp>
        <p:nvSpPr>
          <p:cNvPr id="5" name="Slide Number Placeholder 4"/>
          <p:cNvSpPr>
            <a:spLocks noGrp="1"/>
          </p:cNvSpPr>
          <p:nvPr>
            <p:ph type="sldNum" sz="quarter" idx="12"/>
          </p:nvPr>
        </p:nvSpPr>
        <p:spPr/>
        <p:txBody>
          <a:bodyPr/>
          <a:lstStyle/>
          <a:p>
            <a:fld id="{F72DDA7B-E1B4-4150-8F52-3E1C33BFB17A}" type="slidenum">
              <a:rPr lang="en-US" smtClean="0"/>
              <a:pPr/>
              <a:t>10</a:t>
            </a:fld>
            <a:endParaRPr lang="en-US"/>
          </a:p>
        </p:txBody>
      </p:sp>
      <p:sp>
        <p:nvSpPr>
          <p:cNvPr id="10" name="Content Placeholder 8"/>
          <p:cNvSpPr txBox="1">
            <a:spLocks/>
          </p:cNvSpPr>
          <p:nvPr/>
        </p:nvSpPr>
        <p:spPr bwMode="auto">
          <a:xfrm>
            <a:off x="303012" y="4812632"/>
            <a:ext cx="8655967" cy="176089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defTabSz="457200" rtl="0" eaLnBrk="1" fontAlgn="base" hangingPunct="1">
              <a:spcBef>
                <a:spcPct val="20000"/>
              </a:spcBef>
              <a:spcAft>
                <a:spcPct val="0"/>
              </a:spcAft>
              <a:buFont typeface="Arial" charset="0"/>
              <a:buNone/>
              <a:defRPr sz="2400" b="1" kern="1200">
                <a:solidFill>
                  <a:schemeClr val="tx1"/>
                </a:solidFill>
                <a:latin typeface="Arial"/>
                <a:ea typeface="ＭＳ Ｐゴシック" charset="-128"/>
                <a:cs typeface="Arial"/>
              </a:defRPr>
            </a:lvl1pPr>
            <a:lvl2pPr marL="457200" indent="0" algn="l" defTabSz="457200" rtl="0" eaLnBrk="1" fontAlgn="base" hangingPunct="1">
              <a:spcBef>
                <a:spcPct val="20000"/>
              </a:spcBef>
              <a:spcAft>
                <a:spcPct val="0"/>
              </a:spcAft>
              <a:buFont typeface="Arial" charset="0"/>
              <a:buNone/>
              <a:defRPr sz="2000" b="1" kern="1200">
                <a:solidFill>
                  <a:schemeClr val="tx1"/>
                </a:solidFill>
                <a:latin typeface="Arial"/>
                <a:ea typeface="ＭＳ Ｐゴシック" charset="-128"/>
                <a:cs typeface="Arial"/>
              </a:defRPr>
            </a:lvl2pPr>
            <a:lvl3pPr marL="914400" indent="0" algn="l" defTabSz="457200" rtl="0" eaLnBrk="1" fontAlgn="base" hangingPunct="1">
              <a:spcBef>
                <a:spcPct val="20000"/>
              </a:spcBef>
              <a:spcAft>
                <a:spcPct val="0"/>
              </a:spcAft>
              <a:buFont typeface="Arial" charset="0"/>
              <a:buNone/>
              <a:defRPr sz="1800" b="1" kern="1200">
                <a:solidFill>
                  <a:schemeClr val="tx1"/>
                </a:solidFill>
                <a:latin typeface="Arial"/>
                <a:ea typeface="ＭＳ Ｐゴシック" charset="-128"/>
                <a:cs typeface="Arial"/>
              </a:defRPr>
            </a:lvl3pPr>
            <a:lvl4pPr marL="1371600" indent="0" algn="l" defTabSz="457200" rtl="0" eaLnBrk="1" fontAlgn="base" hangingPunct="1">
              <a:spcBef>
                <a:spcPct val="20000"/>
              </a:spcBef>
              <a:spcAft>
                <a:spcPct val="0"/>
              </a:spcAft>
              <a:buFont typeface="Arial" charset="0"/>
              <a:buNone/>
              <a:defRPr sz="1600" b="1" kern="1200">
                <a:solidFill>
                  <a:schemeClr val="tx1"/>
                </a:solidFill>
                <a:latin typeface="Arial"/>
                <a:ea typeface="ＭＳ Ｐゴシック" charset="-128"/>
                <a:cs typeface="Arial"/>
              </a:defRPr>
            </a:lvl4pPr>
            <a:lvl5pPr marL="1828800" indent="0" algn="l" defTabSz="457200" rtl="0" eaLnBrk="1" fontAlgn="base" hangingPunct="1">
              <a:spcBef>
                <a:spcPct val="20000"/>
              </a:spcBef>
              <a:spcAft>
                <a:spcPct val="0"/>
              </a:spcAft>
              <a:buFont typeface="Arial" charset="0"/>
              <a:buNone/>
              <a:defRPr sz="1600" b="1" kern="1200">
                <a:solidFill>
                  <a:schemeClr val="tx1"/>
                </a:solidFill>
                <a:latin typeface="Arial"/>
                <a:ea typeface="ＭＳ Ｐゴシック" charset="-128"/>
                <a:cs typeface="Arial"/>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nSpc>
                <a:spcPct val="80000"/>
              </a:lnSpc>
              <a:spcBef>
                <a:spcPts val="300"/>
              </a:spcBef>
            </a:pPr>
            <a:r>
              <a:rPr lang="en-US" sz="2000" b="0" dirty="0" smtClean="0"/>
              <a:t>Potential enhancements (mission requirement change)</a:t>
            </a:r>
          </a:p>
          <a:p>
            <a:pPr marL="285750" indent="-285750">
              <a:lnSpc>
                <a:spcPct val="80000"/>
              </a:lnSpc>
              <a:spcBef>
                <a:spcPts val="300"/>
              </a:spcBef>
              <a:buFont typeface="Arial" panose="020B0604020202020204" pitchFamily="34" charset="0"/>
              <a:buChar char="•"/>
            </a:pPr>
            <a:r>
              <a:rPr lang="en-US" sz="1800" b="0" dirty="0" smtClean="0"/>
              <a:t>Auditing (e.g. legal req. to record track history)</a:t>
            </a:r>
          </a:p>
          <a:p>
            <a:pPr marL="285750" indent="-285750">
              <a:lnSpc>
                <a:spcPct val="80000"/>
              </a:lnSpc>
              <a:spcBef>
                <a:spcPts val="300"/>
              </a:spcBef>
              <a:buFont typeface="Arial" panose="020B0604020202020204" pitchFamily="34" charset="0"/>
              <a:buChar char="•"/>
            </a:pPr>
            <a:r>
              <a:rPr lang="en-US" sz="1800" b="0" dirty="0" smtClean="0"/>
              <a:t>Data-at-rest security</a:t>
            </a:r>
          </a:p>
          <a:p>
            <a:pPr marL="285750" indent="-285750">
              <a:lnSpc>
                <a:spcPct val="80000"/>
              </a:lnSpc>
              <a:spcBef>
                <a:spcPts val="300"/>
              </a:spcBef>
              <a:buFont typeface="Arial" panose="020B0604020202020204" pitchFamily="34" charset="0"/>
              <a:buChar char="•"/>
            </a:pPr>
            <a:r>
              <a:rPr lang="en-US" sz="1800" b="0" dirty="0" smtClean="0"/>
              <a:t>Data-in-transit security</a:t>
            </a:r>
          </a:p>
          <a:p>
            <a:pPr marL="285750" indent="-285750">
              <a:lnSpc>
                <a:spcPct val="80000"/>
              </a:lnSpc>
              <a:spcBef>
                <a:spcPts val="300"/>
              </a:spcBef>
              <a:buFont typeface="Arial" panose="020B0604020202020204" pitchFamily="34" charset="0"/>
              <a:buChar char="•"/>
            </a:pPr>
            <a:r>
              <a:rPr lang="en-US" sz="1800" b="0" dirty="0" smtClean="0"/>
              <a:t>Wire-format (e.g. integration with legacy systems, use less efficient wire format)</a:t>
            </a:r>
          </a:p>
          <a:p>
            <a:pPr marL="285750" indent="-285750">
              <a:lnSpc>
                <a:spcPct val="80000"/>
              </a:lnSpc>
              <a:spcBef>
                <a:spcPts val="300"/>
              </a:spcBef>
              <a:buFont typeface="Arial" panose="020B0604020202020204" pitchFamily="34" charset="0"/>
              <a:buChar char="•"/>
            </a:pPr>
            <a:r>
              <a:rPr lang="en-US" sz="1800" b="0" dirty="0" smtClean="0"/>
              <a:t>3</a:t>
            </a:r>
            <a:r>
              <a:rPr lang="en-US" sz="1800" b="0" baseline="30000" dirty="0" smtClean="0"/>
              <a:t>rd</a:t>
            </a:r>
            <a:r>
              <a:rPr lang="en-US" sz="1800" b="0" dirty="0" smtClean="0"/>
              <a:t> party library changes</a:t>
            </a:r>
            <a:endParaRPr lang="en-US" sz="1800" b="0" dirty="0"/>
          </a:p>
        </p:txBody>
      </p:sp>
    </p:spTree>
    <p:extLst>
      <p:ext uri="{BB962C8B-B14F-4D97-AF65-F5344CB8AC3E}">
        <p14:creationId xmlns:p14="http://schemas.microsoft.com/office/powerpoint/2010/main" val="964845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479215" y="1147386"/>
            <a:ext cx="1973890"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lowchart: Magnetic Disk 24"/>
          <p:cNvSpPr/>
          <p:nvPr/>
        </p:nvSpPr>
        <p:spPr>
          <a:xfrm rot="16200000">
            <a:off x="2489399" y="1140882"/>
            <a:ext cx="320190" cy="98897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9089" y="79656"/>
            <a:ext cx="8229600" cy="682625"/>
          </a:xfrm>
        </p:spPr>
        <p:txBody>
          <a:bodyPr/>
          <a:lstStyle/>
          <a:p>
            <a:r>
              <a:rPr lang="en-US" dirty="0" smtClean="0"/>
              <a:t>CP2 Illustration </a:t>
            </a:r>
            <a:endParaRPr lang="en-US" dirty="0"/>
          </a:p>
        </p:txBody>
      </p:sp>
      <p:sp>
        <p:nvSpPr>
          <p:cNvPr id="3" name="Content Placeholder 2"/>
          <p:cNvSpPr>
            <a:spLocks noGrp="1"/>
          </p:cNvSpPr>
          <p:nvPr>
            <p:ph idx="1"/>
          </p:nvPr>
        </p:nvSpPr>
        <p:spPr>
          <a:xfrm>
            <a:off x="203015" y="4385473"/>
            <a:ext cx="8844913" cy="2144956"/>
          </a:xfrm>
        </p:spPr>
        <p:txBody>
          <a:bodyPr/>
          <a:lstStyle/>
          <a:p>
            <a:r>
              <a:rPr lang="en-US" sz="1800" dirty="0" smtClean="0"/>
              <a:t>The baseline application needs to adapt</a:t>
            </a:r>
            <a:r>
              <a:rPr lang="en-US" sz="1800" dirty="0" smtClean="0"/>
              <a:t>:</a:t>
            </a:r>
            <a:endParaRPr lang="en-US" sz="1800" dirty="0" smtClean="0"/>
          </a:p>
          <a:p>
            <a:pPr lvl="1"/>
            <a:r>
              <a:rPr lang="en-US" sz="1600" dirty="0" smtClean="0"/>
              <a:t>Mission requirement: clients still need to share SA data (“intent preservation”)</a:t>
            </a:r>
            <a:endParaRPr lang="en-US" sz="1600" dirty="0" smtClean="0"/>
          </a:p>
          <a:p>
            <a:pPr lvl="1"/>
            <a:r>
              <a:rPr lang="en-US" sz="1600" dirty="0" smtClean="0"/>
              <a:t>Congested resource (bandwidth) is getting in the way</a:t>
            </a:r>
          </a:p>
          <a:p>
            <a:r>
              <a:rPr lang="en-US" sz="1800" dirty="0" smtClean="0"/>
              <a:t>Challenges in responding to this kind of changes</a:t>
            </a:r>
          </a:p>
          <a:p>
            <a:pPr lvl="1"/>
            <a:r>
              <a:rPr lang="en-US" sz="1600" dirty="0"/>
              <a:t>Identify constrained / oversubscribed resources</a:t>
            </a:r>
          </a:p>
          <a:p>
            <a:pPr lvl="1"/>
            <a:r>
              <a:rPr lang="en-US" sz="1600" dirty="0" smtClean="0"/>
              <a:t>Identify </a:t>
            </a:r>
            <a:r>
              <a:rPr lang="en-US" sz="1600" dirty="0" smtClean="0"/>
              <a:t>parts of the application that are affected </a:t>
            </a:r>
            <a:endParaRPr lang="en-US" sz="1600" dirty="0" smtClean="0"/>
          </a:p>
          <a:p>
            <a:pPr lvl="1"/>
            <a:r>
              <a:rPr lang="en-US" sz="1600" dirty="0" smtClean="0"/>
              <a:t>Find adaptations that </a:t>
            </a:r>
            <a:r>
              <a:rPr lang="en-US" sz="1600" dirty="0" smtClean="0"/>
              <a:t>might be added to relieve the constrained </a:t>
            </a:r>
            <a:r>
              <a:rPr lang="en-US" sz="1600" dirty="0" smtClean="0"/>
              <a:t>resources</a:t>
            </a:r>
            <a:endParaRPr lang="en-US" sz="16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11</a:t>
            </a:fld>
            <a:endParaRPr lang="en-US"/>
          </a:p>
        </p:txBody>
      </p:sp>
      <p:sp>
        <p:nvSpPr>
          <p:cNvPr id="5" name="TextBox 4"/>
          <p:cNvSpPr txBox="1"/>
          <p:nvPr/>
        </p:nvSpPr>
        <p:spPr>
          <a:xfrm>
            <a:off x="4373306" y="284742"/>
            <a:ext cx="1636087" cy="307777"/>
          </a:xfrm>
          <a:prstGeom prst="rect">
            <a:avLst/>
          </a:prstGeom>
          <a:solidFill>
            <a:srgbClr val="FF0000"/>
          </a:solidFill>
        </p:spPr>
        <p:txBody>
          <a:bodyPr wrap="square" rtlCol="0">
            <a:spAutoFit/>
          </a:bodyPr>
          <a:lstStyle/>
          <a:p>
            <a:r>
              <a:rPr lang="en-US" sz="1400" dirty="0" smtClean="0"/>
              <a:t>Has animation</a:t>
            </a:r>
            <a:r>
              <a:rPr lang="en-US" sz="1400" dirty="0" smtClean="0"/>
              <a:t>….</a:t>
            </a:r>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77" y="2633668"/>
            <a:ext cx="183587" cy="41449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695" y="2648044"/>
            <a:ext cx="183587" cy="41449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946" y="2648044"/>
            <a:ext cx="183587" cy="41449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64" y="2645167"/>
            <a:ext cx="183587" cy="41449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30" y="2648044"/>
            <a:ext cx="183587" cy="41449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148" y="2645167"/>
            <a:ext cx="183587" cy="41449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399" y="2645167"/>
            <a:ext cx="183587" cy="41449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17" y="2642290"/>
            <a:ext cx="183587" cy="41449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4187" y="1234781"/>
            <a:ext cx="480037" cy="727256"/>
          </a:xfrm>
          <a:prstGeom prst="rect">
            <a:avLst/>
          </a:prstGeom>
        </p:spPr>
      </p:pic>
      <p:sp>
        <p:nvSpPr>
          <p:cNvPr id="17" name="Arc 16"/>
          <p:cNvSpPr/>
          <p:nvPr/>
        </p:nvSpPr>
        <p:spPr>
          <a:xfrm rot="16200000">
            <a:off x="1872597" y="1492915"/>
            <a:ext cx="1949570" cy="213180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p:cNvSpPr/>
          <p:nvPr/>
        </p:nvSpPr>
        <p:spPr>
          <a:xfrm rot="16200000">
            <a:off x="1723630" y="1410081"/>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Arc 18"/>
          <p:cNvSpPr/>
          <p:nvPr/>
        </p:nvSpPr>
        <p:spPr>
          <a:xfrm rot="16200000">
            <a:off x="1779106" y="1187568"/>
            <a:ext cx="1978324" cy="277125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rot="16200000">
            <a:off x="1695290" y="1074997"/>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p:cNvSpPr/>
          <p:nvPr/>
        </p:nvSpPr>
        <p:spPr>
          <a:xfrm rot="16200000">
            <a:off x="1563698" y="943401"/>
            <a:ext cx="1949570" cy="3230831"/>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p:cNvSpPr/>
          <p:nvPr/>
        </p:nvSpPr>
        <p:spPr>
          <a:xfrm rot="16200000">
            <a:off x="1471118" y="850825"/>
            <a:ext cx="1949570" cy="341598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p:cNvSpPr/>
          <p:nvPr/>
        </p:nvSpPr>
        <p:spPr>
          <a:xfrm rot="16200000">
            <a:off x="1330966" y="725052"/>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rot="16200000">
            <a:off x="1229967" y="624045"/>
            <a:ext cx="1949570" cy="38982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rc 26"/>
          <p:cNvSpPr/>
          <p:nvPr/>
        </p:nvSpPr>
        <p:spPr>
          <a:xfrm>
            <a:off x="2236066" y="1475274"/>
            <a:ext cx="251119" cy="303716"/>
          </a:xfrm>
          <a:prstGeom prst="arc">
            <a:avLst>
              <a:gd name="adj1" fmla="val 16200000"/>
              <a:gd name="adj2" fmla="val 4260146"/>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TextBox 67"/>
          <p:cNvSpPr txBox="1"/>
          <p:nvPr/>
        </p:nvSpPr>
        <p:spPr>
          <a:xfrm>
            <a:off x="160648" y="3113421"/>
            <a:ext cx="2824855" cy="590931"/>
          </a:xfrm>
          <a:prstGeom prst="rect">
            <a:avLst/>
          </a:prstGeom>
          <a:noFill/>
        </p:spPr>
        <p:txBody>
          <a:bodyPr wrap="square" rtlCol="0">
            <a:spAutoFit/>
          </a:bodyPr>
          <a:lstStyle/>
          <a:p>
            <a:pPr>
              <a:lnSpc>
                <a:spcPct val="90000"/>
              </a:lnSpc>
            </a:pPr>
            <a:r>
              <a:rPr lang="en-US" dirty="0" smtClean="0"/>
              <a:t>Baseline deployment: less than 20 clients</a:t>
            </a:r>
            <a:endParaRPr lang="en-US" dirty="0"/>
          </a:p>
        </p:txBody>
      </p:sp>
      <p:sp>
        <p:nvSpPr>
          <p:cNvPr id="69" name="TextBox 68"/>
          <p:cNvSpPr txBox="1"/>
          <p:nvPr/>
        </p:nvSpPr>
        <p:spPr>
          <a:xfrm>
            <a:off x="5238388" y="1020155"/>
            <a:ext cx="3751373" cy="590931"/>
          </a:xfrm>
          <a:prstGeom prst="rect">
            <a:avLst/>
          </a:prstGeom>
          <a:noFill/>
        </p:spPr>
        <p:txBody>
          <a:bodyPr wrap="square" rtlCol="0">
            <a:spAutoFit/>
          </a:bodyPr>
          <a:lstStyle/>
          <a:p>
            <a:pPr>
              <a:lnSpc>
                <a:spcPct val="90000"/>
              </a:lnSpc>
            </a:pPr>
            <a:r>
              <a:rPr lang="en-US" dirty="0" smtClean="0"/>
              <a:t>New mission (e.g., a major event): large number of clients</a:t>
            </a:r>
            <a:endParaRPr lang="en-US" dirty="0"/>
          </a:p>
        </p:txBody>
      </p:sp>
      <p:grpSp>
        <p:nvGrpSpPr>
          <p:cNvPr id="80" name="Group 79"/>
          <p:cNvGrpSpPr/>
          <p:nvPr/>
        </p:nvGrpSpPr>
        <p:grpSpPr>
          <a:xfrm>
            <a:off x="5463303" y="2251410"/>
            <a:ext cx="4284293" cy="2452353"/>
            <a:chOff x="5463303" y="2251410"/>
            <a:chExt cx="4284293" cy="2452353"/>
          </a:xfrm>
        </p:grpSpPr>
        <p:sp>
          <p:nvSpPr>
            <p:cNvPr id="29" name="Cloud 28"/>
            <p:cNvSpPr/>
            <p:nvPr/>
          </p:nvSpPr>
          <p:spPr>
            <a:xfrm>
              <a:off x="5692731" y="2251410"/>
              <a:ext cx="1973890"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lowchart: Magnetic Disk 48"/>
            <p:cNvSpPr/>
            <p:nvPr/>
          </p:nvSpPr>
          <p:spPr>
            <a:xfrm rot="16200000">
              <a:off x="7697405" y="2210394"/>
              <a:ext cx="320190" cy="94017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303" y="3737692"/>
              <a:ext cx="183587" cy="414494"/>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703" y="2338805"/>
              <a:ext cx="480037" cy="727256"/>
            </a:xfrm>
            <a:prstGeom prst="rect">
              <a:avLst/>
            </a:prstGeom>
          </p:spPr>
        </p:pic>
        <p:sp>
          <p:nvSpPr>
            <p:cNvPr id="40" name="Arc 39"/>
            <p:cNvSpPr/>
            <p:nvPr/>
          </p:nvSpPr>
          <p:spPr>
            <a:xfrm rot="16200000">
              <a:off x="6990909" y="2590646"/>
              <a:ext cx="1949570" cy="213180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rot="16200000">
              <a:off x="6937146" y="2514105"/>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16200000">
              <a:off x="6992622" y="2291592"/>
              <a:ext cx="1978324" cy="277125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16200000">
              <a:off x="6908806" y="2179021"/>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Arc 43"/>
            <p:cNvSpPr/>
            <p:nvPr/>
          </p:nvSpPr>
          <p:spPr>
            <a:xfrm rot="16200000">
              <a:off x="6777214" y="2047425"/>
              <a:ext cx="1949570" cy="3230831"/>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p:cNvSpPr/>
            <p:nvPr/>
          </p:nvSpPr>
          <p:spPr>
            <a:xfrm rot="16200000">
              <a:off x="6684634" y="1954849"/>
              <a:ext cx="1949570" cy="341598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p:cNvSpPr/>
            <p:nvPr/>
          </p:nvSpPr>
          <p:spPr>
            <a:xfrm rot="16200000">
              <a:off x="6544482" y="1829076"/>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p:cNvSpPr/>
            <p:nvPr/>
          </p:nvSpPr>
          <p:spPr>
            <a:xfrm rot="16200000">
              <a:off x="6443483" y="1728069"/>
              <a:ext cx="1949570" cy="38982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Arc 50"/>
            <p:cNvSpPr/>
            <p:nvPr/>
          </p:nvSpPr>
          <p:spPr>
            <a:xfrm rot="16200000">
              <a:off x="6437935" y="1842687"/>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rot="16200000">
              <a:off x="6630804" y="1834209"/>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Arc 52"/>
            <p:cNvSpPr/>
            <p:nvPr/>
          </p:nvSpPr>
          <p:spPr>
            <a:xfrm rot="16200000">
              <a:off x="6717127" y="1838057"/>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p:cNvSpPr/>
            <p:nvPr/>
          </p:nvSpPr>
          <p:spPr>
            <a:xfrm rot="16200000">
              <a:off x="6924669" y="1787653"/>
              <a:ext cx="1949570" cy="369628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Arc 54"/>
            <p:cNvSpPr/>
            <p:nvPr/>
          </p:nvSpPr>
          <p:spPr>
            <a:xfrm rot="16200000">
              <a:off x="6741438" y="2189515"/>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Arc 55"/>
            <p:cNvSpPr/>
            <p:nvPr/>
          </p:nvSpPr>
          <p:spPr>
            <a:xfrm rot="16200000">
              <a:off x="6832320" y="2177905"/>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Arc 56"/>
            <p:cNvSpPr/>
            <p:nvPr/>
          </p:nvSpPr>
          <p:spPr>
            <a:xfrm rot="16200000">
              <a:off x="6969597" y="2181983"/>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Arc 57"/>
            <p:cNvSpPr/>
            <p:nvPr/>
          </p:nvSpPr>
          <p:spPr>
            <a:xfrm rot="16200000">
              <a:off x="7051661" y="2185630"/>
              <a:ext cx="1949569" cy="2967643"/>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Arc 58"/>
            <p:cNvSpPr/>
            <p:nvPr/>
          </p:nvSpPr>
          <p:spPr>
            <a:xfrm rot="16200000">
              <a:off x="6863906" y="2502638"/>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Arc 59"/>
            <p:cNvSpPr/>
            <p:nvPr/>
          </p:nvSpPr>
          <p:spPr>
            <a:xfrm rot="16200000">
              <a:off x="7008572" y="2498294"/>
              <a:ext cx="2015707" cy="236360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Arc 49"/>
            <p:cNvSpPr/>
            <p:nvPr/>
          </p:nvSpPr>
          <p:spPr>
            <a:xfrm>
              <a:off x="7468469" y="2520387"/>
              <a:ext cx="251119" cy="303716"/>
            </a:xfrm>
            <a:prstGeom prst="arc">
              <a:avLst>
                <a:gd name="adj1" fmla="val 16200000"/>
                <a:gd name="adj2" fmla="val 4260146"/>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159" y="3740535"/>
              <a:ext cx="183587" cy="41449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1" y="3752068"/>
              <a:ext cx="183587" cy="414494"/>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241" y="3755480"/>
              <a:ext cx="183587" cy="414494"/>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292" y="3752068"/>
              <a:ext cx="183587" cy="414494"/>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715" y="3749191"/>
              <a:ext cx="183587" cy="414494"/>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273" y="3753037"/>
              <a:ext cx="183587" cy="414494"/>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99" y="3765591"/>
              <a:ext cx="183587" cy="414494"/>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042" y="3765591"/>
              <a:ext cx="183587" cy="414494"/>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461" y="3786487"/>
              <a:ext cx="183587" cy="414494"/>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980" y="3762320"/>
              <a:ext cx="183587" cy="414494"/>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588" y="3765591"/>
              <a:ext cx="183587" cy="414494"/>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04" y="3744567"/>
              <a:ext cx="183587" cy="414494"/>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79" y="3728531"/>
              <a:ext cx="183587" cy="414494"/>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9924" y="3701924"/>
              <a:ext cx="183587" cy="414494"/>
            </a:xfrm>
            <a:prstGeom prst="rect">
              <a:avLst/>
            </a:prstGeom>
          </p:spPr>
        </p:pic>
      </p:grpSp>
      <p:sp>
        <p:nvSpPr>
          <p:cNvPr id="74" name="Freeform 73"/>
          <p:cNvSpPr/>
          <p:nvPr/>
        </p:nvSpPr>
        <p:spPr>
          <a:xfrm>
            <a:off x="7832183" y="2484991"/>
            <a:ext cx="477989" cy="113448"/>
          </a:xfrm>
          <a:custGeom>
            <a:avLst/>
            <a:gdLst>
              <a:gd name="connsiteX0" fmla="*/ 468923 w 477989"/>
              <a:gd name="connsiteY0" fmla="*/ 101600 h 113448"/>
              <a:gd name="connsiteX1" fmla="*/ 461107 w 477989"/>
              <a:gd name="connsiteY1" fmla="*/ 62524 h 113448"/>
              <a:gd name="connsiteX2" fmla="*/ 390769 w 477989"/>
              <a:gd name="connsiteY2" fmla="*/ 23447 h 113448"/>
              <a:gd name="connsiteX3" fmla="*/ 367323 w 477989"/>
              <a:gd name="connsiteY3" fmla="*/ 7816 h 113448"/>
              <a:gd name="connsiteX4" fmla="*/ 296984 w 477989"/>
              <a:gd name="connsiteY4" fmla="*/ 0 h 113448"/>
              <a:gd name="connsiteX5" fmla="*/ 0 w 477989"/>
              <a:gd name="connsiteY5" fmla="*/ 7816 h 113448"/>
              <a:gd name="connsiteX6" fmla="*/ 70338 w 477989"/>
              <a:gd name="connsiteY6" fmla="*/ 31262 h 113448"/>
              <a:gd name="connsiteX7" fmla="*/ 93784 w 477989"/>
              <a:gd name="connsiteY7" fmla="*/ 39077 h 113448"/>
              <a:gd name="connsiteX8" fmla="*/ 117230 w 477989"/>
              <a:gd name="connsiteY8" fmla="*/ 46893 h 113448"/>
              <a:gd name="connsiteX9" fmla="*/ 148492 w 477989"/>
              <a:gd name="connsiteY9" fmla="*/ 54708 h 113448"/>
              <a:gd name="connsiteX10" fmla="*/ 195384 w 477989"/>
              <a:gd name="connsiteY10" fmla="*/ 70339 h 113448"/>
              <a:gd name="connsiteX11" fmla="*/ 218830 w 477989"/>
              <a:gd name="connsiteY11" fmla="*/ 78154 h 113448"/>
              <a:gd name="connsiteX12" fmla="*/ 242277 w 477989"/>
              <a:gd name="connsiteY12" fmla="*/ 85970 h 113448"/>
              <a:gd name="connsiteX13" fmla="*/ 336061 w 477989"/>
              <a:gd name="connsiteY13" fmla="*/ 101600 h 113448"/>
              <a:gd name="connsiteX14" fmla="*/ 468923 w 477989"/>
              <a:gd name="connsiteY14" fmla="*/ 101600 h 1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989" h="113448">
                <a:moveTo>
                  <a:pt x="468923" y="101600"/>
                </a:moveTo>
                <a:cubicBezTo>
                  <a:pt x="489764" y="95087"/>
                  <a:pt x="469262" y="73009"/>
                  <a:pt x="461107" y="62524"/>
                </a:cubicBezTo>
                <a:cubicBezTo>
                  <a:pt x="442294" y="38336"/>
                  <a:pt x="416718" y="32096"/>
                  <a:pt x="390769" y="23447"/>
                </a:cubicBezTo>
                <a:cubicBezTo>
                  <a:pt x="382954" y="18237"/>
                  <a:pt x="376435" y="10094"/>
                  <a:pt x="367323" y="7816"/>
                </a:cubicBezTo>
                <a:cubicBezTo>
                  <a:pt x="344437" y="2094"/>
                  <a:pt x="320575" y="0"/>
                  <a:pt x="296984" y="0"/>
                </a:cubicBezTo>
                <a:cubicBezTo>
                  <a:pt x="197955" y="0"/>
                  <a:pt x="98995" y="5211"/>
                  <a:pt x="0" y="7816"/>
                </a:cubicBezTo>
                <a:lnTo>
                  <a:pt x="70338" y="31262"/>
                </a:lnTo>
                <a:lnTo>
                  <a:pt x="93784" y="39077"/>
                </a:lnTo>
                <a:cubicBezTo>
                  <a:pt x="101599" y="41682"/>
                  <a:pt x="109238" y="44895"/>
                  <a:pt x="117230" y="46893"/>
                </a:cubicBezTo>
                <a:cubicBezTo>
                  <a:pt x="127651" y="49498"/>
                  <a:pt x="138204" y="51622"/>
                  <a:pt x="148492" y="54708"/>
                </a:cubicBezTo>
                <a:cubicBezTo>
                  <a:pt x="164273" y="59442"/>
                  <a:pt x="179753" y="65129"/>
                  <a:pt x="195384" y="70339"/>
                </a:cubicBezTo>
                <a:lnTo>
                  <a:pt x="218830" y="78154"/>
                </a:lnTo>
                <a:cubicBezTo>
                  <a:pt x="226646" y="80759"/>
                  <a:pt x="234198" y="84354"/>
                  <a:pt x="242277" y="85970"/>
                </a:cubicBezTo>
                <a:cubicBezTo>
                  <a:pt x="299417" y="97397"/>
                  <a:pt x="268204" y="91906"/>
                  <a:pt x="336061" y="101600"/>
                </a:cubicBezTo>
                <a:cubicBezTo>
                  <a:pt x="405197" y="124645"/>
                  <a:pt x="448082" y="108113"/>
                  <a:pt x="468923" y="101600"/>
                </a:cubicBez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reeform 74"/>
          <p:cNvSpPr/>
          <p:nvPr/>
        </p:nvSpPr>
        <p:spPr>
          <a:xfrm flipV="1">
            <a:off x="7851777" y="2760786"/>
            <a:ext cx="477989" cy="113448"/>
          </a:xfrm>
          <a:custGeom>
            <a:avLst/>
            <a:gdLst>
              <a:gd name="connsiteX0" fmla="*/ 468923 w 477989"/>
              <a:gd name="connsiteY0" fmla="*/ 101600 h 113448"/>
              <a:gd name="connsiteX1" fmla="*/ 461107 w 477989"/>
              <a:gd name="connsiteY1" fmla="*/ 62524 h 113448"/>
              <a:gd name="connsiteX2" fmla="*/ 390769 w 477989"/>
              <a:gd name="connsiteY2" fmla="*/ 23447 h 113448"/>
              <a:gd name="connsiteX3" fmla="*/ 367323 w 477989"/>
              <a:gd name="connsiteY3" fmla="*/ 7816 h 113448"/>
              <a:gd name="connsiteX4" fmla="*/ 296984 w 477989"/>
              <a:gd name="connsiteY4" fmla="*/ 0 h 113448"/>
              <a:gd name="connsiteX5" fmla="*/ 0 w 477989"/>
              <a:gd name="connsiteY5" fmla="*/ 7816 h 113448"/>
              <a:gd name="connsiteX6" fmla="*/ 70338 w 477989"/>
              <a:gd name="connsiteY6" fmla="*/ 31262 h 113448"/>
              <a:gd name="connsiteX7" fmla="*/ 93784 w 477989"/>
              <a:gd name="connsiteY7" fmla="*/ 39077 h 113448"/>
              <a:gd name="connsiteX8" fmla="*/ 117230 w 477989"/>
              <a:gd name="connsiteY8" fmla="*/ 46893 h 113448"/>
              <a:gd name="connsiteX9" fmla="*/ 148492 w 477989"/>
              <a:gd name="connsiteY9" fmla="*/ 54708 h 113448"/>
              <a:gd name="connsiteX10" fmla="*/ 195384 w 477989"/>
              <a:gd name="connsiteY10" fmla="*/ 70339 h 113448"/>
              <a:gd name="connsiteX11" fmla="*/ 218830 w 477989"/>
              <a:gd name="connsiteY11" fmla="*/ 78154 h 113448"/>
              <a:gd name="connsiteX12" fmla="*/ 242277 w 477989"/>
              <a:gd name="connsiteY12" fmla="*/ 85970 h 113448"/>
              <a:gd name="connsiteX13" fmla="*/ 336061 w 477989"/>
              <a:gd name="connsiteY13" fmla="*/ 101600 h 113448"/>
              <a:gd name="connsiteX14" fmla="*/ 468923 w 477989"/>
              <a:gd name="connsiteY14" fmla="*/ 101600 h 113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7989" h="113448">
                <a:moveTo>
                  <a:pt x="468923" y="101600"/>
                </a:moveTo>
                <a:cubicBezTo>
                  <a:pt x="489764" y="95087"/>
                  <a:pt x="469262" y="73009"/>
                  <a:pt x="461107" y="62524"/>
                </a:cubicBezTo>
                <a:cubicBezTo>
                  <a:pt x="442294" y="38336"/>
                  <a:pt x="416718" y="32096"/>
                  <a:pt x="390769" y="23447"/>
                </a:cubicBezTo>
                <a:cubicBezTo>
                  <a:pt x="382954" y="18237"/>
                  <a:pt x="376435" y="10094"/>
                  <a:pt x="367323" y="7816"/>
                </a:cubicBezTo>
                <a:cubicBezTo>
                  <a:pt x="344437" y="2094"/>
                  <a:pt x="320575" y="0"/>
                  <a:pt x="296984" y="0"/>
                </a:cubicBezTo>
                <a:cubicBezTo>
                  <a:pt x="197955" y="0"/>
                  <a:pt x="98995" y="5211"/>
                  <a:pt x="0" y="7816"/>
                </a:cubicBezTo>
                <a:lnTo>
                  <a:pt x="70338" y="31262"/>
                </a:lnTo>
                <a:lnTo>
                  <a:pt x="93784" y="39077"/>
                </a:lnTo>
                <a:cubicBezTo>
                  <a:pt x="101599" y="41682"/>
                  <a:pt x="109238" y="44895"/>
                  <a:pt x="117230" y="46893"/>
                </a:cubicBezTo>
                <a:cubicBezTo>
                  <a:pt x="127651" y="49498"/>
                  <a:pt x="138204" y="51622"/>
                  <a:pt x="148492" y="54708"/>
                </a:cubicBezTo>
                <a:cubicBezTo>
                  <a:pt x="164273" y="59442"/>
                  <a:pt x="179753" y="65129"/>
                  <a:pt x="195384" y="70339"/>
                </a:cubicBezTo>
                <a:lnTo>
                  <a:pt x="218830" y="78154"/>
                </a:lnTo>
                <a:cubicBezTo>
                  <a:pt x="226646" y="80759"/>
                  <a:pt x="234198" y="84354"/>
                  <a:pt x="242277" y="85970"/>
                </a:cubicBezTo>
                <a:cubicBezTo>
                  <a:pt x="299417" y="97397"/>
                  <a:pt x="268204" y="91906"/>
                  <a:pt x="336061" y="101600"/>
                </a:cubicBezTo>
                <a:cubicBezTo>
                  <a:pt x="405197" y="124645"/>
                  <a:pt x="448082" y="108113"/>
                  <a:pt x="468923" y="101600"/>
                </a:cubicBez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olded Corner 75"/>
          <p:cNvSpPr/>
          <p:nvPr/>
        </p:nvSpPr>
        <p:spPr>
          <a:xfrm>
            <a:off x="4130169" y="1975000"/>
            <a:ext cx="1339093" cy="841647"/>
          </a:xfrm>
          <a:prstGeom prst="foldedCorner">
            <a:avLst>
              <a:gd name="adj" fmla="val 18416"/>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smtClean="0">
              <a:solidFill>
                <a:schemeClr val="tx1"/>
              </a:solidFill>
            </a:endParaRPr>
          </a:p>
          <a:p>
            <a:pPr algn="ctr">
              <a:lnSpc>
                <a:spcPct val="80000"/>
              </a:lnSpc>
            </a:pPr>
            <a:r>
              <a:rPr lang="en-US" sz="1200" dirty="0" smtClean="0">
                <a:solidFill>
                  <a:schemeClr val="tx1"/>
                </a:solidFill>
              </a:rPr>
              <a:t>We are deploying for this new mission, give me an application that works</a:t>
            </a:r>
            <a:endParaRPr lang="en-US" sz="1200" dirty="0">
              <a:solidFill>
                <a:schemeClr val="tx1"/>
              </a:solidFill>
            </a:endParaRPr>
          </a:p>
        </p:txBody>
      </p:sp>
      <p:sp>
        <p:nvSpPr>
          <p:cNvPr id="77" name="Cloud Callout 76"/>
          <p:cNvSpPr/>
          <p:nvPr/>
        </p:nvSpPr>
        <p:spPr>
          <a:xfrm>
            <a:off x="3373905" y="3109089"/>
            <a:ext cx="1864483" cy="1007329"/>
          </a:xfrm>
          <a:prstGeom prst="cloudCallout">
            <a:avLst>
              <a:gd name="adj1" fmla="val 54142"/>
              <a:gd name="adj2" fmla="val 44138"/>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solidFill>
                  <a:schemeClr val="tx1"/>
                </a:solidFill>
              </a:rPr>
              <a:t>Oops! Deployed the baseline to this new mission and it does not work!</a:t>
            </a:r>
            <a:endParaRPr lang="en-US" sz="1200" dirty="0">
              <a:solidFill>
                <a:schemeClr val="tx1"/>
              </a:solidFill>
            </a:endParaRPr>
          </a:p>
        </p:txBody>
      </p:sp>
      <p:sp>
        <p:nvSpPr>
          <p:cNvPr id="78" name="TextBox 77"/>
          <p:cNvSpPr txBox="1"/>
          <p:nvPr/>
        </p:nvSpPr>
        <p:spPr>
          <a:xfrm>
            <a:off x="4720271" y="2838282"/>
            <a:ext cx="710540" cy="369332"/>
          </a:xfrm>
          <a:prstGeom prst="rect">
            <a:avLst/>
          </a:prstGeom>
          <a:noFill/>
        </p:spPr>
        <p:txBody>
          <a:bodyPr wrap="square" rtlCol="0">
            <a:spAutoFit/>
          </a:bodyPr>
          <a:lstStyle/>
          <a:p>
            <a:r>
              <a:rPr lang="en-US" dirty="0" smtClean="0"/>
              <a:t>OR</a:t>
            </a:r>
            <a:endParaRPr lang="en-US" dirty="0"/>
          </a:p>
        </p:txBody>
      </p:sp>
      <p:sp>
        <p:nvSpPr>
          <p:cNvPr id="81" name="TextBox 80"/>
          <p:cNvSpPr txBox="1"/>
          <p:nvPr/>
        </p:nvSpPr>
        <p:spPr>
          <a:xfrm>
            <a:off x="5240023" y="1268179"/>
            <a:ext cx="3751373" cy="590931"/>
          </a:xfrm>
          <a:prstGeom prst="rect">
            <a:avLst/>
          </a:prstGeom>
          <a:noFill/>
        </p:spPr>
        <p:txBody>
          <a:bodyPr wrap="square" rtlCol="0">
            <a:spAutoFit/>
          </a:bodyPr>
          <a:lstStyle/>
          <a:p>
            <a:pPr>
              <a:lnSpc>
                <a:spcPct val="90000"/>
              </a:lnSpc>
            </a:pPr>
            <a:r>
              <a:rPr lang="en-US" dirty="0"/>
              <a:t> </a:t>
            </a:r>
            <a:r>
              <a:rPr lang="en-US" dirty="0" smtClean="0"/>
              <a:t>                                     (and/or the environment has a thinner pipe)</a:t>
            </a:r>
            <a:endParaRPr lang="en-US" dirty="0"/>
          </a:p>
        </p:txBody>
      </p:sp>
    </p:spTree>
    <p:extLst>
      <p:ext uri="{BB962C8B-B14F-4D97-AF65-F5344CB8AC3E}">
        <p14:creationId xmlns:p14="http://schemas.microsoft.com/office/powerpoint/2010/main" val="7520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81">
                                            <p:txEl>
                                              <p:pRg st="0" end="0"/>
                                            </p:txEl>
                                          </p:spTgt>
                                        </p:tgtEl>
                                        <p:attrNameLst>
                                          <p:attrName>style.visibility</p:attrName>
                                        </p:attrNameLst>
                                      </p:cBhvr>
                                      <p:to>
                                        <p:strVal val="visible"/>
                                      </p:to>
                                    </p:set>
                                  </p:childTnLst>
                                </p:cTn>
                              </p:par>
                            </p:childTnLst>
                          </p:cTn>
                        </p:par>
                        <p:par>
                          <p:cTn id="13" fill="hold">
                            <p:stCondLst>
                              <p:cond delay="1000"/>
                            </p:stCondLst>
                            <p:childTnLst>
                              <p:par>
                                <p:cTn id="14" presetID="14" presetClass="entr" presetSubtype="10" fill="hold" grpId="0" nodeType="afterEffect">
                                  <p:stCondLst>
                                    <p:cond delay="50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2000"/>
                            </p:stCondLst>
                            <p:childTnLst>
                              <p:par>
                                <p:cTn id="18" presetID="14" presetClass="entr" presetSubtype="10" fill="hold" grpId="0" nodeType="after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randombar(horizontal)">
                                      <p:cBhvr>
                                        <p:cTn id="20" dur="500"/>
                                        <p:tgtEl>
                                          <p:spTgt spid="75"/>
                                        </p:tgtEl>
                                      </p:cBhvr>
                                    </p:animEffect>
                                  </p:childTnLst>
                                </p:cTn>
                              </p:par>
                            </p:childTnLst>
                          </p:cTn>
                        </p:par>
                        <p:par>
                          <p:cTn id="21" fill="hold">
                            <p:stCondLst>
                              <p:cond delay="2500"/>
                            </p:stCondLst>
                            <p:childTnLst>
                              <p:par>
                                <p:cTn id="22" presetID="1" presetClass="entr" presetSubtype="0" fill="hold" grpId="0" nodeType="afterEffect">
                                  <p:stCondLst>
                                    <p:cond delay="1500"/>
                                  </p:stCondLst>
                                  <p:childTnLst>
                                    <p:set>
                                      <p:cBhvr>
                                        <p:cTn id="23" dur="1" fill="hold">
                                          <p:stCondLst>
                                            <p:cond delay="0"/>
                                          </p:stCondLst>
                                        </p:cTn>
                                        <p:tgtEl>
                                          <p:spTgt spid="76"/>
                                        </p:tgtEl>
                                        <p:attrNameLst>
                                          <p:attrName>style.visibility</p:attrName>
                                        </p:attrNameLst>
                                      </p:cBhvr>
                                      <p:to>
                                        <p:strVal val="visible"/>
                                      </p:to>
                                    </p:set>
                                  </p:childTnLst>
                                </p:cTn>
                              </p:par>
                            </p:childTnLst>
                          </p:cTn>
                        </p:par>
                        <p:par>
                          <p:cTn id="24" fill="hold">
                            <p:stCondLst>
                              <p:cond delay="4000"/>
                            </p:stCondLst>
                            <p:childTnLst>
                              <p:par>
                                <p:cTn id="25" presetID="1" presetClass="entr" presetSubtype="0" fill="hold" grpId="0" nodeType="afterEffect">
                                  <p:stCondLst>
                                    <p:cond delay="500"/>
                                  </p:stCondLst>
                                  <p:childTnLst>
                                    <p:set>
                                      <p:cBhvr>
                                        <p:cTn id="26" dur="1" fill="hold">
                                          <p:stCondLst>
                                            <p:cond delay="0"/>
                                          </p:stCondLst>
                                        </p:cTn>
                                        <p:tgtEl>
                                          <p:spTgt spid="78"/>
                                        </p:tgtEl>
                                        <p:attrNameLst>
                                          <p:attrName>style.visibility</p:attrName>
                                        </p:attrNameLst>
                                      </p:cBhvr>
                                      <p:to>
                                        <p:strVal val="visible"/>
                                      </p:to>
                                    </p:set>
                                  </p:childTnLst>
                                </p:cTn>
                              </p:par>
                            </p:childTnLst>
                          </p:cTn>
                        </p:par>
                        <p:par>
                          <p:cTn id="27" fill="hold">
                            <p:stCondLst>
                              <p:cond delay="4500"/>
                            </p:stCondLst>
                            <p:childTnLst>
                              <p:par>
                                <p:cTn id="28" presetID="1" presetClass="entr" presetSubtype="0" fill="hold" grpId="0" nodeType="afterEffect">
                                  <p:stCondLst>
                                    <p:cond delay="500"/>
                                  </p:stCondLst>
                                  <p:childTnLst>
                                    <p:set>
                                      <p:cBhvr>
                                        <p:cTn id="29" dur="1" fill="hold">
                                          <p:stCondLst>
                                            <p:cond delay="0"/>
                                          </p:stCondLst>
                                        </p:cTn>
                                        <p:tgtEl>
                                          <p:spTgt spid="77"/>
                                        </p:tgtEl>
                                        <p:attrNameLst>
                                          <p:attrName>style.visibility</p:attrName>
                                        </p:attrNameLst>
                                      </p:cBhvr>
                                      <p:to>
                                        <p:strVal val="visible"/>
                                      </p:to>
                                    </p:set>
                                  </p:childTnLst>
                                </p:cTn>
                              </p:par>
                            </p:childTnLst>
                          </p:cTn>
                        </p:par>
                        <p:par>
                          <p:cTn id="30" fill="hold">
                            <p:stCondLst>
                              <p:cond delay="5000"/>
                            </p:stCondLst>
                            <p:childTnLst>
                              <p:par>
                                <p:cTn id="31" presetID="1" presetClass="entr" presetSubtype="0" fill="hold" grpId="0" nodeType="afterEffect">
                                  <p:stCondLst>
                                    <p:cond delay="150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par>
                                <p:cTn id="33" presetID="1" presetClass="entr" presetSubtype="0" fill="hold" grpId="0" nodeType="withEffect">
                                  <p:stCondLst>
                                    <p:cond delay="190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 presetClass="entr" presetSubtype="0" fill="hold" grpId="0" nodeType="withEffect">
                                  <p:stCondLst>
                                    <p:cond delay="190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par>
                          <p:cTn id="37" fill="hold">
                            <p:stCondLst>
                              <p:cond delay="6900"/>
                            </p:stCondLst>
                            <p:childTnLst>
                              <p:par>
                                <p:cTn id="38" presetID="1" presetClass="entr" presetSubtype="0" fill="hold" grpId="0" nodeType="afterEffect">
                                  <p:stCondLst>
                                    <p:cond delay="50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par>
                                <p:cTn id="40" presetID="1" presetClass="entr" presetSubtype="0" fill="hold" grpId="0" nodeType="withEffect">
                                  <p:stCondLst>
                                    <p:cond delay="80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grpId="0" nodeType="withEffect">
                                  <p:stCondLst>
                                    <p:cond delay="80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grpId="0" nodeType="withEffect">
                                  <p:stCondLst>
                                    <p:cond delay="80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4" grpId="0" animBg="1"/>
      <p:bldP spid="75" grpId="0" animBg="1"/>
      <p:bldP spid="76" grpId="0" animBg="1"/>
      <p:bldP spid="77" grpId="0" animBg="1"/>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(Animate/</a:t>
            </a:r>
            <a:r>
              <a:rPr lang="en-US" dirty="0" err="1" smtClean="0"/>
              <a:t>Organze</a:t>
            </a:r>
            <a:r>
              <a:rPr lang="en-US" dirty="0" smtClean="0"/>
              <a:t>) Partha To Do</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12</a:t>
            </a:fld>
            <a:endParaRPr lang="en-US"/>
          </a:p>
        </p:txBody>
      </p:sp>
      <p:sp>
        <p:nvSpPr>
          <p:cNvPr id="6" name="TextBox 5"/>
          <p:cNvSpPr txBox="1"/>
          <p:nvPr/>
        </p:nvSpPr>
        <p:spPr>
          <a:xfrm>
            <a:off x="263755" y="1127051"/>
            <a:ext cx="4320936" cy="2031325"/>
          </a:xfrm>
          <a:prstGeom prst="rect">
            <a:avLst/>
          </a:prstGeom>
          <a:noFill/>
        </p:spPr>
        <p:txBody>
          <a:bodyPr wrap="square" rtlCol="0">
            <a:spAutoFit/>
          </a:bodyPr>
          <a:lstStyle/>
          <a:p>
            <a:r>
              <a:rPr lang="en-US" dirty="0" smtClean="0"/>
              <a:t>Functional aspects: which function is sending location data, and where is this function called in the application</a:t>
            </a:r>
          </a:p>
          <a:p>
            <a:endParaRPr lang="en-US" dirty="0"/>
          </a:p>
          <a:p>
            <a:r>
              <a:rPr lang="en-US" dirty="0" smtClean="0"/>
              <a:t>PLA/Product Configuration: e.g., each clients sends location data once per second</a:t>
            </a:r>
            <a:endParaRPr lang="en-US" dirty="0"/>
          </a:p>
        </p:txBody>
      </p:sp>
      <p:sp>
        <p:nvSpPr>
          <p:cNvPr id="7" name="TextBox 6"/>
          <p:cNvSpPr txBox="1"/>
          <p:nvPr/>
        </p:nvSpPr>
        <p:spPr>
          <a:xfrm>
            <a:off x="263755" y="3265411"/>
            <a:ext cx="4320936" cy="1754326"/>
          </a:xfrm>
          <a:prstGeom prst="rect">
            <a:avLst/>
          </a:prstGeom>
          <a:noFill/>
        </p:spPr>
        <p:txBody>
          <a:bodyPr wrap="square" rtlCol="0">
            <a:spAutoFit/>
          </a:bodyPr>
          <a:lstStyle/>
          <a:p>
            <a:r>
              <a:rPr lang="en-US" dirty="0" smtClean="0"/>
              <a:t>Program Analysis: socket writes</a:t>
            </a:r>
            <a:r>
              <a:rPr lang="en-US" dirty="0" smtClean="0">
                <a:sym typeface="Wingdings" panose="05000000000000000000" pitchFamily="2" charset="2"/>
              </a:rPr>
              <a:t> up the call graph  the functions that send location data</a:t>
            </a:r>
          </a:p>
          <a:p>
            <a:r>
              <a:rPr lang="en-US" dirty="0" smtClean="0">
                <a:sym typeface="Wingdings" panose="05000000000000000000" pitchFamily="2" charset="2"/>
              </a:rPr>
              <a:t>Estimate of data sent to network per call (based on test data for dynamic analysis)</a:t>
            </a:r>
            <a:endParaRPr lang="en-US" dirty="0" smtClean="0"/>
          </a:p>
        </p:txBody>
      </p:sp>
      <p:sp>
        <p:nvSpPr>
          <p:cNvPr id="8" name="TextBox 7"/>
          <p:cNvSpPr txBox="1"/>
          <p:nvPr/>
        </p:nvSpPr>
        <p:spPr>
          <a:xfrm>
            <a:off x="4823064" y="1082363"/>
            <a:ext cx="4320936" cy="1200329"/>
          </a:xfrm>
          <a:prstGeom prst="rect">
            <a:avLst/>
          </a:prstGeom>
          <a:noFill/>
        </p:spPr>
        <p:txBody>
          <a:bodyPr wrap="square" rtlCol="0">
            <a:spAutoFit/>
          </a:bodyPr>
          <a:lstStyle/>
          <a:p>
            <a:r>
              <a:rPr lang="en-US" dirty="0" smtClean="0">
                <a:sym typeface="Wingdings" panose="05000000000000000000" pitchFamily="2" charset="2"/>
              </a:rPr>
              <a:t>Resource check in new </a:t>
            </a:r>
            <a:r>
              <a:rPr lang="en-US" dirty="0" err="1" smtClean="0">
                <a:sym typeface="Wingdings" panose="05000000000000000000" pitchFamily="2" charset="2"/>
              </a:rPr>
              <a:t>env</a:t>
            </a:r>
            <a:r>
              <a:rPr lang="en-US" dirty="0" smtClean="0">
                <a:sym typeface="Wingdings" panose="05000000000000000000" pitchFamily="2" charset="2"/>
              </a:rPr>
              <a:t>: </a:t>
            </a:r>
          </a:p>
          <a:p>
            <a:r>
              <a:rPr lang="en-US" dirty="0" smtClean="0">
                <a:sym typeface="Wingdings" panose="05000000000000000000" pitchFamily="2" charset="2"/>
              </a:rPr>
              <a:t>NW BW is the congested resource</a:t>
            </a:r>
          </a:p>
          <a:p>
            <a:r>
              <a:rPr lang="en-US" dirty="0" smtClean="0">
                <a:sym typeface="Wingdings" panose="05000000000000000000" pitchFamily="2" charset="2"/>
              </a:rPr>
              <a:t>100s of clients, 1 send per sec, x bytes per send, </a:t>
            </a:r>
            <a:r>
              <a:rPr lang="en-US" dirty="0" err="1" smtClean="0">
                <a:sym typeface="Wingdings" panose="05000000000000000000" pitchFamily="2" charset="2"/>
              </a:rPr>
              <a:t>av</a:t>
            </a:r>
            <a:r>
              <a:rPr lang="en-US" dirty="0" smtClean="0">
                <a:sym typeface="Wingdings" panose="05000000000000000000" pitchFamily="2" charset="2"/>
              </a:rPr>
              <a:t> bandwidth– type system</a:t>
            </a:r>
          </a:p>
        </p:txBody>
      </p:sp>
      <p:sp>
        <p:nvSpPr>
          <p:cNvPr id="9" name="TextBox 8"/>
          <p:cNvSpPr txBox="1"/>
          <p:nvPr/>
        </p:nvSpPr>
        <p:spPr>
          <a:xfrm>
            <a:off x="4823064" y="2519395"/>
            <a:ext cx="4320936" cy="5632311"/>
          </a:xfrm>
          <a:prstGeom prst="rect">
            <a:avLst/>
          </a:prstGeom>
          <a:noFill/>
        </p:spPr>
        <p:txBody>
          <a:bodyPr wrap="square" rtlCol="0">
            <a:spAutoFit/>
          </a:bodyPr>
          <a:lstStyle/>
          <a:p>
            <a:r>
              <a:rPr lang="en-US" dirty="0" smtClean="0">
                <a:sym typeface="Wingdings" panose="05000000000000000000" pitchFamily="2" charset="2"/>
              </a:rPr>
              <a:t>Look for mitigation</a:t>
            </a:r>
          </a:p>
          <a:p>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Can we send less </a:t>
            </a:r>
            <a:r>
              <a:rPr lang="en-US" dirty="0" err="1" smtClean="0">
                <a:sym typeface="Wingdings" panose="05000000000000000000" pitchFamily="2" charset="2"/>
              </a:rPr>
              <a:t>frequ</a:t>
            </a:r>
            <a:r>
              <a:rPr lang="en-US" dirty="0" smtClean="0">
                <a:sym typeface="Wingdings" panose="05000000000000000000" pitchFamily="2" charset="2"/>
              </a:rPr>
              <a:t>: check with mission </a:t>
            </a:r>
            <a:r>
              <a:rPr lang="en-US" dirty="0" err="1" smtClean="0">
                <a:sym typeface="Wingdings" panose="05000000000000000000" pitchFamily="2" charset="2"/>
              </a:rPr>
              <a:t>req</a:t>
            </a:r>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Is there a way to send less  per send</a:t>
            </a:r>
          </a:p>
          <a:p>
            <a:pPr marL="742950" lvl="1" indent="-285750">
              <a:buFont typeface="Arial" panose="020B0604020202020204" pitchFamily="34" charset="0"/>
              <a:buChar char="•"/>
            </a:pPr>
            <a:r>
              <a:rPr lang="en-US" dirty="0" smtClean="0">
                <a:sym typeface="Wingdings" panose="05000000000000000000" pitchFamily="2" charset="2"/>
              </a:rPr>
              <a:t>New send location data function (works now)</a:t>
            </a:r>
          </a:p>
          <a:p>
            <a:pPr marL="742950" lvl="1" indent="-285750">
              <a:buFont typeface="Arial" panose="020B0604020202020204" pitchFamily="34" charset="0"/>
              <a:buChar char="•"/>
            </a:pPr>
            <a:r>
              <a:rPr lang="en-US" dirty="0" smtClean="0">
                <a:sym typeface="Wingdings" panose="05000000000000000000" pitchFamily="2" charset="2"/>
              </a:rPr>
              <a:t>Look for ways to reduce what is being send (working on it)</a:t>
            </a:r>
          </a:p>
          <a:p>
            <a:pPr marL="1200150" lvl="2" indent="-285750">
              <a:buFont typeface="Arial" panose="020B0604020202020204" pitchFamily="34" charset="0"/>
              <a:buChar char="•"/>
            </a:pPr>
            <a:r>
              <a:rPr lang="en-US" dirty="0" smtClean="0">
                <a:sym typeface="Wingdings" panose="05000000000000000000" pitchFamily="2" charset="2"/>
              </a:rPr>
              <a:t>Compress– code/raw material exists</a:t>
            </a:r>
          </a:p>
          <a:p>
            <a:pPr marL="1200150" lvl="2" indent="-285750">
              <a:buFont typeface="Arial" panose="020B0604020202020204" pitchFamily="34" charset="0"/>
              <a:buChar char="•"/>
            </a:pPr>
            <a:r>
              <a:rPr lang="en-US" dirty="0" smtClean="0">
                <a:sym typeface="Wingdings" panose="05000000000000000000" pitchFamily="2" charset="2"/>
              </a:rPr>
              <a:t>Create a new version of the application whose </a:t>
            </a:r>
            <a:r>
              <a:rPr lang="en-US" dirty="0" err="1" smtClean="0">
                <a:sym typeface="Wingdings" panose="05000000000000000000" pitchFamily="2" charset="2"/>
              </a:rPr>
              <a:t>sendLocation</a:t>
            </a:r>
            <a:r>
              <a:rPr lang="en-US" dirty="0" smtClean="0">
                <a:sym typeface="Wingdings" panose="05000000000000000000" pitchFamily="2" charset="2"/>
              </a:rPr>
              <a:t> data compresses before sending</a:t>
            </a:r>
          </a:p>
          <a:p>
            <a:pPr marL="1200150" lvl="2" indent="-285750">
              <a:buFont typeface="Arial" panose="020B0604020202020204" pitchFamily="34" charset="0"/>
              <a:buChar char="•"/>
            </a:pPr>
            <a:endParaRPr lang="en-US" dirty="0">
              <a:sym typeface="Wingdings" panose="05000000000000000000" pitchFamily="2" charset="2"/>
            </a:endParaRPr>
          </a:p>
          <a:p>
            <a:pPr marL="1200150" lvl="2" indent="-285750">
              <a:buFont typeface="Arial" panose="020B0604020202020204" pitchFamily="34" charset="0"/>
              <a:buChar char="•"/>
            </a:pPr>
            <a:r>
              <a:rPr lang="en-US" dirty="0" smtClean="0">
                <a:sym typeface="Wingdings" panose="05000000000000000000" pitchFamily="2" charset="2"/>
              </a:rPr>
              <a:t>Obligation– need to inform receiver to </a:t>
            </a:r>
            <a:r>
              <a:rPr lang="en-US" dirty="0" err="1" smtClean="0">
                <a:sym typeface="Wingdings" panose="05000000000000000000" pitchFamily="2" charset="2"/>
              </a:rPr>
              <a:t>uncompress</a:t>
            </a:r>
            <a:r>
              <a:rPr lang="en-US" dirty="0" smtClean="0">
                <a:sym typeface="Wingdings" panose="05000000000000000000" pitchFamily="2" charset="2"/>
              </a:rPr>
              <a:t>– for this case it is still the client</a:t>
            </a:r>
          </a:p>
          <a:p>
            <a:pPr marL="1200150" lvl="2" indent="-285750">
              <a:buFont typeface="Arial" panose="020B0604020202020204" pitchFamily="34" charset="0"/>
              <a:buChar char="•"/>
            </a:pPr>
            <a:endParaRPr lang="en-US" dirty="0" smtClean="0">
              <a:sym typeface="Wingdings" panose="05000000000000000000" pitchFamily="2" charset="2"/>
            </a:endParaRPr>
          </a:p>
        </p:txBody>
      </p:sp>
    </p:spTree>
    <p:extLst>
      <p:ext uri="{BB962C8B-B14F-4D97-AF65-F5344CB8AC3E}">
        <p14:creationId xmlns:p14="http://schemas.microsoft.com/office/powerpoint/2010/main" val="271850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variations</a:t>
            </a:r>
            <a:endParaRPr lang="en-US" dirty="0"/>
          </a:p>
        </p:txBody>
      </p:sp>
      <p:sp>
        <p:nvSpPr>
          <p:cNvPr id="3" name="Content Placeholder 2"/>
          <p:cNvSpPr>
            <a:spLocks noGrp="1"/>
          </p:cNvSpPr>
          <p:nvPr>
            <p:ph idx="1"/>
          </p:nvPr>
        </p:nvSpPr>
        <p:spPr/>
        <p:txBody>
          <a:bodyPr/>
          <a:lstStyle/>
          <a:p>
            <a:r>
              <a:rPr lang="en-US" dirty="0" smtClean="0"/>
              <a:t>SA applications with a fixed report rate might vary in both report rate and number of clients, both of which have implications for bandwidth usage.</a:t>
            </a:r>
          </a:p>
          <a:p>
            <a:r>
              <a:rPr lang="en-US" dirty="0" smtClean="0"/>
              <a:t>Image size affects both bandwidth consumption and CPU consumption.</a:t>
            </a:r>
          </a:p>
          <a:p>
            <a:r>
              <a:rPr lang="en-US" dirty="0" smtClean="0"/>
              <a:t>Scenarios might change rate, number of clients, image size, available bandwidth</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Tree>
    <p:extLst>
      <p:ext uri="{BB962C8B-B14F-4D97-AF65-F5344CB8AC3E}">
        <p14:creationId xmlns:p14="http://schemas.microsoft.com/office/powerpoint/2010/main" val="23406106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76275" y="124294"/>
            <a:ext cx="8520600" cy="763500"/>
          </a:xfrm>
          <a:prstGeom prst="rect">
            <a:avLst/>
          </a:prstGeom>
        </p:spPr>
        <p:txBody>
          <a:bodyPr lIns="91425" tIns="91425" rIns="91425" bIns="91425" anchor="t" anchorCtr="0">
            <a:noAutofit/>
          </a:bodyPr>
          <a:lstStyle/>
          <a:p>
            <a:pPr lvl="0">
              <a:spcBef>
                <a:spcPts val="0"/>
              </a:spcBef>
              <a:buNone/>
            </a:pPr>
            <a:r>
              <a:rPr lang="en" dirty="0" smtClean="0"/>
              <a:t>Current State</a:t>
            </a:r>
            <a:endParaRPr lang="en" dirty="0"/>
          </a:p>
        </p:txBody>
      </p:sp>
      <p:sp>
        <p:nvSpPr>
          <p:cNvPr id="248" name="Shape 248"/>
          <p:cNvSpPr/>
          <p:nvPr/>
        </p:nvSpPr>
        <p:spPr>
          <a:xfrm>
            <a:off x="367169" y="1451494"/>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829544" y="1878844"/>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367169" y="1034494"/>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dirty="0">
                <a:solidFill>
                  <a:srgbClr val="CC0000"/>
                </a:solidFill>
              </a:rPr>
              <a:t>Dynamic inputs (ecosystem model)</a:t>
            </a:r>
          </a:p>
        </p:txBody>
      </p:sp>
      <p:sp>
        <p:nvSpPr>
          <p:cNvPr id="251" name="Shape 251"/>
          <p:cNvSpPr txBox="1"/>
          <p:nvPr/>
        </p:nvSpPr>
        <p:spPr>
          <a:xfrm>
            <a:off x="613769" y="1451494"/>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2442919" y="1451494"/>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5092236" y="3174469"/>
            <a:ext cx="1190646" cy="2817475"/>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685655" y="3174469"/>
            <a:ext cx="1398729" cy="2817475"/>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600675" y="2757469"/>
            <a:ext cx="1596399"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3D85C6"/>
                </a:solidFill>
              </a:rPr>
              <a:t>Static inputs</a:t>
            </a:r>
          </a:p>
        </p:txBody>
      </p:sp>
      <p:sp>
        <p:nvSpPr>
          <p:cNvPr id="257" name="Shape 257"/>
          <p:cNvSpPr txBox="1"/>
          <p:nvPr/>
        </p:nvSpPr>
        <p:spPr>
          <a:xfrm>
            <a:off x="2655725" y="3209320"/>
            <a:ext cx="1388947"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Feature Model</a:t>
            </a:r>
          </a:p>
        </p:txBody>
      </p:sp>
      <p:sp>
        <p:nvSpPr>
          <p:cNvPr id="258" name="Shape 258"/>
          <p:cNvSpPr txBox="1"/>
          <p:nvPr/>
        </p:nvSpPr>
        <p:spPr>
          <a:xfrm>
            <a:off x="2762405" y="4519939"/>
            <a:ext cx="1376975" cy="62545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Permanent Store</a:t>
            </a:r>
          </a:p>
        </p:txBody>
      </p:sp>
      <p:sp>
        <p:nvSpPr>
          <p:cNvPr id="259" name="Shape 259"/>
          <p:cNvSpPr/>
          <p:nvPr/>
        </p:nvSpPr>
        <p:spPr>
          <a:xfrm>
            <a:off x="3008569" y="1848056"/>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
        <p:nvSpPr>
          <p:cNvPr id="260" name="Shape 260"/>
          <p:cNvSpPr txBox="1"/>
          <p:nvPr/>
        </p:nvSpPr>
        <p:spPr>
          <a:xfrm>
            <a:off x="5125705" y="3203199"/>
            <a:ext cx="1149013"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App Model</a:t>
            </a:r>
          </a:p>
        </p:txBody>
      </p:sp>
      <p:sp>
        <p:nvSpPr>
          <p:cNvPr id="261" name="Shape 261"/>
          <p:cNvSpPr/>
          <p:nvPr/>
        </p:nvSpPr>
        <p:spPr>
          <a:xfrm>
            <a:off x="5253949" y="3536379"/>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dirty="0"/>
              <a:t>f</a:t>
            </a:r>
            <a:r>
              <a:rPr lang="en" sz="1200" baseline="-25000" dirty="0"/>
              <a:t>1</a:t>
            </a:r>
            <a:r>
              <a:rPr lang="en" sz="1200" dirty="0"/>
              <a:t> * f</a:t>
            </a:r>
            <a:r>
              <a:rPr lang="en" sz="1200" baseline="-25000" dirty="0"/>
              <a:t>2</a:t>
            </a:r>
          </a:p>
          <a:p>
            <a:pPr lvl="0" algn="ctr">
              <a:spcBef>
                <a:spcPts val="0"/>
              </a:spcBef>
              <a:buNone/>
            </a:pPr>
            <a:r>
              <a:rPr lang="en" sz="1200" dirty="0"/>
              <a:t>(g+h)</a:t>
            </a:r>
          </a:p>
          <a:p>
            <a:pPr lvl="0" algn="ctr" rtl="0">
              <a:spcBef>
                <a:spcPts val="0"/>
              </a:spcBef>
              <a:buNone/>
            </a:pPr>
            <a:r>
              <a:rPr lang="en" sz="1200" dirty="0"/>
              <a:t>x</a:t>
            </a:r>
          </a:p>
        </p:txBody>
      </p:sp>
      <p:sp>
        <p:nvSpPr>
          <p:cNvPr id="262" name="Shape 262"/>
          <p:cNvSpPr txBox="1"/>
          <p:nvPr/>
        </p:nvSpPr>
        <p:spPr>
          <a:xfrm>
            <a:off x="5034541" y="4458758"/>
            <a:ext cx="113565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DFU Types</a:t>
            </a:r>
          </a:p>
        </p:txBody>
      </p:sp>
      <p:sp>
        <p:nvSpPr>
          <p:cNvPr id="263" name="Shape 263"/>
          <p:cNvSpPr/>
          <p:nvPr/>
        </p:nvSpPr>
        <p:spPr>
          <a:xfrm>
            <a:off x="5378205" y="49236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77839" y="5081821"/>
            <a:ext cx="1052213" cy="838426"/>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Group 2"/>
          <p:cNvGrpSpPr/>
          <p:nvPr/>
        </p:nvGrpSpPr>
        <p:grpSpPr>
          <a:xfrm>
            <a:off x="2952555" y="3647419"/>
            <a:ext cx="878366" cy="599340"/>
            <a:chOff x="2892460" y="3600044"/>
            <a:chExt cx="938461" cy="636065"/>
          </a:xfrm>
        </p:grpSpPr>
        <p:sp>
          <p:nvSpPr>
            <p:cNvPr id="270" name="Shape 270"/>
            <p:cNvSpPr/>
            <p:nvPr/>
          </p:nvSpPr>
          <p:spPr>
            <a:xfrm>
              <a:off x="3226909" y="3600044"/>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356135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3226909"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2892460" y="4055248"/>
              <a:ext cx="269562" cy="180861"/>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3361691" y="3780905"/>
              <a:ext cx="0" cy="274402"/>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16200000" flipH="1">
              <a:off x="3361338" y="3721151"/>
              <a:ext cx="587" cy="668781"/>
            </a:xfrm>
            <a:prstGeom prst="bentConnector3">
              <a:avLst>
                <a:gd name="adj1" fmla="val -21180579"/>
              </a:avLst>
            </a:prstGeom>
            <a:noFill/>
            <a:ln w="38100" cap="flat" cmpd="sng">
              <a:solidFill>
                <a:srgbClr val="3D85C6"/>
              </a:solidFill>
              <a:prstDash val="solid"/>
              <a:round/>
              <a:headEnd type="none" w="lg" len="lg"/>
              <a:tailEnd type="none" w="lg" len="lg"/>
            </a:ln>
          </p:spPr>
        </p:cxnSp>
      </p:grpSp>
      <p:sp>
        <p:nvSpPr>
          <p:cNvPr id="277" name="Shape 277"/>
          <p:cNvSpPr txBox="1"/>
          <p:nvPr/>
        </p:nvSpPr>
        <p:spPr>
          <a:xfrm>
            <a:off x="335175" y="4546069"/>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Partial Annotations</a:t>
            </a:r>
          </a:p>
        </p:txBody>
      </p:sp>
      <p:sp>
        <p:nvSpPr>
          <p:cNvPr id="278" name="Shape 278"/>
          <p:cNvSpPr txBox="1"/>
          <p:nvPr/>
        </p:nvSpPr>
        <p:spPr>
          <a:xfrm>
            <a:off x="399690" y="3033211"/>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solidFill>
                  <a:schemeClr val="accent6">
                    <a:lumMod val="50000"/>
                  </a:schemeClr>
                </a:solidFill>
              </a:rPr>
              <a:t>Discovery</a:t>
            </a:r>
          </a:p>
          <a:p>
            <a:pPr lvl="0" algn="ctr" rtl="0">
              <a:spcBef>
                <a:spcPts val="0"/>
              </a:spcBef>
              <a:buNone/>
            </a:pPr>
            <a:r>
              <a:rPr lang="en" sz="1400" b="1" dirty="0">
                <a:solidFill>
                  <a:schemeClr val="accent6">
                    <a:lumMod val="50000"/>
                  </a:schemeClr>
                </a:solidFill>
              </a:rPr>
              <a:t>Analysis</a:t>
            </a:r>
          </a:p>
        </p:txBody>
      </p:sp>
      <p:sp>
        <p:nvSpPr>
          <p:cNvPr id="279" name="Shape 279"/>
          <p:cNvSpPr/>
          <p:nvPr/>
        </p:nvSpPr>
        <p:spPr>
          <a:xfrm>
            <a:off x="5454405" y="49998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530605" y="5076044"/>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076044"/>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0216" y="3465977"/>
            <a:ext cx="740449" cy="740449"/>
          </a:xfrm>
          <a:prstGeom prst="rect">
            <a:avLst/>
          </a:prstGeom>
          <a:noFill/>
          <a:ln>
            <a:noFill/>
          </a:ln>
        </p:spPr>
      </p:pic>
      <p:sp>
        <p:nvSpPr>
          <p:cNvPr id="286" name="Shape 286"/>
          <p:cNvSpPr/>
          <p:nvPr/>
        </p:nvSpPr>
        <p:spPr>
          <a:xfrm rot="2586355">
            <a:off x="1340197" y="4540161"/>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3285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770919"/>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294919"/>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887160" y="450090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773391" y="4869046"/>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5" name="Shape 295"/>
          <p:cNvSpPr/>
          <p:nvPr/>
        </p:nvSpPr>
        <p:spPr>
          <a:xfrm rot="10800000" flipH="1">
            <a:off x="2023925" y="2773719"/>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254928" y="6162286"/>
            <a:ext cx="8563293" cy="39154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p>
            <a:pPr marL="0" marR="0" lvl="0" indent="0" algn="ctr" rtl="0">
              <a:lnSpc>
                <a:spcPct val="100000"/>
              </a:lnSpc>
              <a:spcBef>
                <a:spcPts val="0"/>
              </a:spcBef>
              <a:spcAft>
                <a:spcPts val="0"/>
              </a:spcAft>
              <a:buNone/>
            </a:pPr>
            <a:r>
              <a:rPr lang="en" sz="1600" dirty="0"/>
              <a:t>The </a:t>
            </a:r>
            <a:r>
              <a:rPr lang="en" sz="1600" dirty="0" smtClean="0"/>
              <a:t>environment &amp; </a:t>
            </a:r>
            <a:r>
              <a:rPr lang="en" sz="1600" dirty="0" smtClean="0"/>
              <a:t>mission influence the shape and configuration of the constructed </a:t>
            </a:r>
            <a:r>
              <a:rPr lang="en" sz="1600" dirty="0"/>
              <a:t>system</a:t>
            </a:r>
          </a:p>
        </p:txBody>
      </p:sp>
      <p:sp>
        <p:nvSpPr>
          <p:cNvPr id="52" name="Shape 251"/>
          <p:cNvSpPr txBox="1"/>
          <p:nvPr/>
        </p:nvSpPr>
        <p:spPr>
          <a:xfrm>
            <a:off x="4447844" y="938857"/>
            <a:ext cx="4087925" cy="338554"/>
          </a:xfrm>
          <a:prstGeom prst="rect">
            <a:avLst/>
          </a:prstGeom>
          <a:noFill/>
        </p:spPr>
        <p:txBody>
          <a:bodyPr wrap="square" rtlCol="0">
            <a:spAutoFit/>
          </a:bodyPr>
          <a:lstStyle>
            <a:defPPr>
              <a:defRPr lang="en-US"/>
            </a:defPPr>
            <a:lvl1pPr>
              <a:defRPr sz="1600" i="1">
                <a:solidFill>
                  <a:schemeClr val="bg1">
                    <a:lumMod val="50000"/>
                  </a:schemeClr>
                </a:solidFill>
              </a:defRPr>
            </a:lvl1pPr>
          </a:lstStyle>
          <a:p>
            <a:r>
              <a:rPr lang="en" dirty="0"/>
              <a:t>Configure the </a:t>
            </a:r>
            <a:r>
              <a:rPr lang="en" dirty="0" smtClean="0"/>
              <a:t>environment </a:t>
            </a:r>
            <a:r>
              <a:rPr lang="en" dirty="0"/>
              <a:t>(test bed)</a:t>
            </a:r>
            <a:endParaRPr lang="en" dirty="0"/>
          </a:p>
        </p:txBody>
      </p:sp>
      <p:pic>
        <p:nvPicPr>
          <p:cNvPr id="61" name="Picture 60"/>
          <p:cNvPicPr>
            <a:picLocks noChangeAspect="1"/>
          </p:cNvPicPr>
          <p:nvPr/>
        </p:nvPicPr>
        <p:blipFill>
          <a:blip r:embed="rId4"/>
          <a:stretch>
            <a:fillRect/>
          </a:stretch>
        </p:blipFill>
        <p:spPr>
          <a:xfrm>
            <a:off x="7958233" y="3562492"/>
            <a:ext cx="730491" cy="721896"/>
          </a:xfrm>
          <a:prstGeom prst="rect">
            <a:avLst/>
          </a:prstGeom>
        </p:spPr>
      </p:pic>
      <p:pic>
        <p:nvPicPr>
          <p:cNvPr id="62" name="Picture 61"/>
          <p:cNvPicPr>
            <a:picLocks noChangeAspect="1"/>
          </p:cNvPicPr>
          <p:nvPr/>
        </p:nvPicPr>
        <p:blipFill>
          <a:blip r:embed="rId5"/>
          <a:stretch>
            <a:fillRect/>
          </a:stretch>
        </p:blipFill>
        <p:spPr>
          <a:xfrm>
            <a:off x="6893836" y="3542054"/>
            <a:ext cx="681804" cy="681804"/>
          </a:xfrm>
          <a:prstGeom prst="rect">
            <a:avLst/>
          </a:prstGeom>
        </p:spPr>
      </p:pic>
      <p:sp>
        <p:nvSpPr>
          <p:cNvPr id="73" name="TextBox 72"/>
          <p:cNvSpPr txBox="1"/>
          <p:nvPr/>
        </p:nvSpPr>
        <p:spPr>
          <a:xfrm>
            <a:off x="6861745" y="3242378"/>
            <a:ext cx="2233750" cy="338554"/>
          </a:xfrm>
          <a:prstGeom prst="rect">
            <a:avLst/>
          </a:prstGeom>
          <a:noFill/>
        </p:spPr>
        <p:txBody>
          <a:bodyPr wrap="square" rtlCol="0">
            <a:spAutoFit/>
          </a:bodyPr>
          <a:lstStyle/>
          <a:p>
            <a:r>
              <a:rPr lang="en-US" sz="1600" i="1" dirty="0" smtClean="0">
                <a:solidFill>
                  <a:schemeClr val="bg1">
                    <a:lumMod val="50000"/>
                  </a:schemeClr>
                </a:solidFill>
              </a:rPr>
              <a:t>Adapted application</a:t>
            </a:r>
            <a:endParaRPr lang="en-US" sz="1600" i="1" dirty="0">
              <a:solidFill>
                <a:schemeClr val="bg1">
                  <a:lumMod val="50000"/>
                </a:schemeClr>
              </a:solidFill>
            </a:endParaRPr>
          </a:p>
        </p:txBody>
      </p:sp>
      <p:pic>
        <p:nvPicPr>
          <p:cNvPr id="12" name="Picture 11"/>
          <p:cNvPicPr>
            <a:picLocks noChangeAspect="1"/>
          </p:cNvPicPr>
          <p:nvPr/>
        </p:nvPicPr>
        <p:blipFill>
          <a:blip r:embed="rId6"/>
          <a:stretch>
            <a:fillRect/>
          </a:stretch>
        </p:blipFill>
        <p:spPr>
          <a:xfrm>
            <a:off x="6274718" y="1782569"/>
            <a:ext cx="2742892" cy="1274765"/>
          </a:xfrm>
          <a:prstGeom prst="rect">
            <a:avLst/>
          </a:prstGeom>
        </p:spPr>
      </p:pic>
      <p:sp>
        <p:nvSpPr>
          <p:cNvPr id="291" name="Shape 291"/>
          <p:cNvSpPr/>
          <p:nvPr/>
        </p:nvSpPr>
        <p:spPr>
          <a:xfrm rot="5400000">
            <a:off x="5619134" y="299157"/>
            <a:ext cx="463648" cy="2503182"/>
          </a:xfrm>
          <a:prstGeom prst="bentArrow">
            <a:avLst>
              <a:gd name="adj1" fmla="val 17976"/>
              <a:gd name="adj2" fmla="val 15848"/>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 name="Straight Connector 68"/>
          <p:cNvCxnSpPr>
            <a:endCxn id="62" idx="1"/>
          </p:cNvCxnSpPr>
          <p:nvPr/>
        </p:nvCxnSpPr>
        <p:spPr>
          <a:xfrm>
            <a:off x="6771518" y="2713705"/>
            <a:ext cx="122318" cy="116925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858545" y="2733721"/>
            <a:ext cx="585308" cy="91329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61" idx="3"/>
          </p:cNvCxnSpPr>
          <p:nvPr/>
        </p:nvCxnSpPr>
        <p:spPr>
          <a:xfrm>
            <a:off x="8528637" y="2338529"/>
            <a:ext cx="160087" cy="158491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7978620" y="2626610"/>
            <a:ext cx="312582" cy="1165216"/>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54" name="Shape 254"/>
          <p:cNvSpPr txBox="1"/>
          <p:nvPr/>
        </p:nvSpPr>
        <p:spPr>
          <a:xfrm>
            <a:off x="4866405" y="2773644"/>
            <a:ext cx="1769400" cy="493200"/>
          </a:xfrm>
          <a:prstGeom prst="rect">
            <a:avLst/>
          </a:prstGeom>
          <a:noFill/>
          <a:ln>
            <a:noFill/>
          </a:ln>
        </p:spPr>
        <p:txBody>
          <a:bodyPr lIns="91425" tIns="91425" rIns="91425" bIns="91425" anchor="t" anchorCtr="0">
            <a:noAutofit/>
          </a:bodyPr>
          <a:lstStyle/>
          <a:p>
            <a:pPr lvl="0" rtl="0">
              <a:spcBef>
                <a:spcPts val="0"/>
              </a:spcBef>
              <a:buNone/>
            </a:pPr>
            <a:r>
              <a:rPr lang="en" b="1" dirty="0">
                <a:solidFill>
                  <a:srgbClr val="8E7CC3"/>
                </a:solidFill>
              </a:rPr>
              <a:t>Resource DSL</a:t>
            </a:r>
          </a:p>
        </p:txBody>
      </p:sp>
      <p:pic>
        <p:nvPicPr>
          <p:cNvPr id="93" name="Shape 285"/>
          <p:cNvPicPr preferRelativeResize="0"/>
          <p:nvPr/>
        </p:nvPicPr>
        <p:blipFill>
          <a:blip r:embed="rId3">
            <a:alphaModFix/>
          </a:blip>
          <a:stretch>
            <a:fillRect/>
          </a:stretch>
        </p:blipFill>
        <p:spPr>
          <a:xfrm>
            <a:off x="4217869" y="4004115"/>
            <a:ext cx="740449" cy="740449"/>
          </a:xfrm>
          <a:prstGeom prst="rect">
            <a:avLst/>
          </a:prstGeom>
          <a:noFill/>
          <a:ln>
            <a:noFill/>
          </a:ln>
        </p:spPr>
      </p:pic>
      <p:pic>
        <p:nvPicPr>
          <p:cNvPr id="94" name="Shape 285"/>
          <p:cNvPicPr preferRelativeResize="0"/>
          <p:nvPr/>
        </p:nvPicPr>
        <p:blipFill>
          <a:blip r:embed="rId3">
            <a:alphaModFix/>
          </a:blip>
          <a:stretch>
            <a:fillRect/>
          </a:stretch>
        </p:blipFill>
        <p:spPr>
          <a:xfrm>
            <a:off x="6357692" y="4858219"/>
            <a:ext cx="740449" cy="740449"/>
          </a:xfrm>
          <a:prstGeom prst="rect">
            <a:avLst/>
          </a:prstGeom>
          <a:noFill/>
          <a:ln>
            <a:noFill/>
          </a:ln>
        </p:spPr>
      </p:pic>
      <p:sp>
        <p:nvSpPr>
          <p:cNvPr id="95" name="Shape 278"/>
          <p:cNvSpPr txBox="1"/>
          <p:nvPr/>
        </p:nvSpPr>
        <p:spPr>
          <a:xfrm>
            <a:off x="3836228" y="3217212"/>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SemWeb queries</a:t>
            </a:r>
            <a:endParaRPr lang="en" sz="1400" b="1" dirty="0">
              <a:solidFill>
                <a:schemeClr val="accent6">
                  <a:lumMod val="50000"/>
                </a:schemeClr>
              </a:solidFill>
            </a:endParaRPr>
          </a:p>
        </p:txBody>
      </p:sp>
      <p:sp>
        <p:nvSpPr>
          <p:cNvPr id="96" name="Shape 278"/>
          <p:cNvSpPr txBox="1"/>
          <p:nvPr/>
        </p:nvSpPr>
        <p:spPr>
          <a:xfrm>
            <a:off x="6225546" y="4385013"/>
            <a:ext cx="1210129" cy="613800"/>
          </a:xfrm>
          <a:prstGeom prst="rect">
            <a:avLst/>
          </a:prstGeom>
          <a:noFill/>
          <a:ln>
            <a:noFill/>
          </a:ln>
        </p:spPr>
        <p:txBody>
          <a:bodyPr lIns="91425" tIns="91425" rIns="91425" bIns="91425" anchor="t" anchorCtr="0">
            <a:noAutofit/>
          </a:bodyPr>
          <a:lstStyle/>
          <a:p>
            <a:pPr lvl="0" algn="ctr" rtl="0">
              <a:spcBef>
                <a:spcPts val="0"/>
              </a:spcBef>
              <a:buNone/>
            </a:pPr>
            <a:r>
              <a:rPr lang="en" sz="1400" b="1" dirty="0" smtClean="0">
                <a:solidFill>
                  <a:schemeClr val="accent6">
                    <a:lumMod val="50000"/>
                  </a:schemeClr>
                </a:solidFill>
              </a:rPr>
              <a:t>Edit, build and test</a:t>
            </a:r>
            <a:endParaRPr lang="en" sz="1400" b="1" dirty="0">
              <a:solidFill>
                <a:schemeClr val="accent6">
                  <a:lumMod val="50000"/>
                </a:schemeClr>
              </a:solidFill>
            </a:endParaRPr>
          </a:p>
        </p:txBody>
      </p:sp>
      <p:sp>
        <p:nvSpPr>
          <p:cNvPr id="29" name="Freeform 28"/>
          <p:cNvSpPr/>
          <p:nvPr/>
        </p:nvSpPr>
        <p:spPr>
          <a:xfrm>
            <a:off x="297712" y="2945196"/>
            <a:ext cx="1903228" cy="2073371"/>
          </a:xfrm>
          <a:custGeom>
            <a:avLst/>
            <a:gdLst>
              <a:gd name="connsiteX0" fmla="*/ 1520455 w 1903228"/>
              <a:gd name="connsiteY0" fmla="*/ 414692 h 2073371"/>
              <a:gd name="connsiteX1" fmla="*/ 1520455 w 1903228"/>
              <a:gd name="connsiteY1" fmla="*/ 414692 h 2073371"/>
              <a:gd name="connsiteX2" fmla="*/ 1488558 w 1903228"/>
              <a:gd name="connsiteY2" fmla="*/ 191409 h 2073371"/>
              <a:gd name="connsiteX3" fmla="*/ 1467293 w 1903228"/>
              <a:gd name="connsiteY3" fmla="*/ 159511 h 2073371"/>
              <a:gd name="connsiteX4" fmla="*/ 1371600 w 1903228"/>
              <a:gd name="connsiteY4" fmla="*/ 95716 h 2073371"/>
              <a:gd name="connsiteX5" fmla="*/ 1222744 w 1903228"/>
              <a:gd name="connsiteY5" fmla="*/ 63818 h 2073371"/>
              <a:gd name="connsiteX6" fmla="*/ 1180214 w 1903228"/>
              <a:gd name="connsiteY6" fmla="*/ 53185 h 2073371"/>
              <a:gd name="connsiteX7" fmla="*/ 978195 w 1903228"/>
              <a:gd name="connsiteY7" fmla="*/ 42553 h 2073371"/>
              <a:gd name="connsiteX8" fmla="*/ 691116 w 1903228"/>
              <a:gd name="connsiteY8" fmla="*/ 21288 h 2073371"/>
              <a:gd name="connsiteX9" fmla="*/ 637953 w 1903228"/>
              <a:gd name="connsiteY9" fmla="*/ 10655 h 2073371"/>
              <a:gd name="connsiteX10" fmla="*/ 212651 w 1903228"/>
              <a:gd name="connsiteY10" fmla="*/ 10655 h 2073371"/>
              <a:gd name="connsiteX11" fmla="*/ 180753 w 1903228"/>
              <a:gd name="connsiteY11" fmla="*/ 42553 h 2073371"/>
              <a:gd name="connsiteX12" fmla="*/ 148855 w 1903228"/>
              <a:gd name="connsiteY12" fmla="*/ 63818 h 2073371"/>
              <a:gd name="connsiteX13" fmla="*/ 74428 w 1903228"/>
              <a:gd name="connsiteY13" fmla="*/ 127613 h 2073371"/>
              <a:gd name="connsiteX14" fmla="*/ 0 w 1903228"/>
              <a:gd name="connsiteY14" fmla="*/ 202041 h 2073371"/>
              <a:gd name="connsiteX15" fmla="*/ 31897 w 1903228"/>
              <a:gd name="connsiteY15" fmla="*/ 361530 h 2073371"/>
              <a:gd name="connsiteX16" fmla="*/ 42530 w 1903228"/>
              <a:gd name="connsiteY16" fmla="*/ 478488 h 2073371"/>
              <a:gd name="connsiteX17" fmla="*/ 53162 w 1903228"/>
              <a:gd name="connsiteY17" fmla="*/ 648609 h 2073371"/>
              <a:gd name="connsiteX18" fmla="*/ 127590 w 1903228"/>
              <a:gd name="connsiteY18" fmla="*/ 850627 h 2073371"/>
              <a:gd name="connsiteX19" fmla="*/ 350874 w 1903228"/>
              <a:gd name="connsiteY19" fmla="*/ 1010116 h 2073371"/>
              <a:gd name="connsiteX20" fmla="*/ 552893 w 1903228"/>
              <a:gd name="connsiteY20" fmla="*/ 1116441 h 2073371"/>
              <a:gd name="connsiteX21" fmla="*/ 531628 w 1903228"/>
              <a:gd name="connsiteY21" fmla="*/ 1180237 h 2073371"/>
              <a:gd name="connsiteX22" fmla="*/ 520995 w 1903228"/>
              <a:gd name="connsiteY22" fmla="*/ 1233399 h 2073371"/>
              <a:gd name="connsiteX23" fmla="*/ 627321 w 1903228"/>
              <a:gd name="connsiteY23" fmla="*/ 1403520 h 2073371"/>
              <a:gd name="connsiteX24" fmla="*/ 648586 w 1903228"/>
              <a:gd name="connsiteY24" fmla="*/ 1573641 h 2073371"/>
              <a:gd name="connsiteX25" fmla="*/ 712381 w 1903228"/>
              <a:gd name="connsiteY25" fmla="*/ 1711864 h 2073371"/>
              <a:gd name="connsiteX26" fmla="*/ 733646 w 1903228"/>
              <a:gd name="connsiteY26" fmla="*/ 1733130 h 2073371"/>
              <a:gd name="connsiteX27" fmla="*/ 808074 w 1903228"/>
              <a:gd name="connsiteY27" fmla="*/ 1818190 h 2073371"/>
              <a:gd name="connsiteX28" fmla="*/ 925032 w 1903228"/>
              <a:gd name="connsiteY28" fmla="*/ 1913883 h 2073371"/>
              <a:gd name="connsiteX29" fmla="*/ 978195 w 1903228"/>
              <a:gd name="connsiteY29" fmla="*/ 1956413 h 2073371"/>
              <a:gd name="connsiteX30" fmla="*/ 1307804 w 1903228"/>
              <a:gd name="connsiteY30" fmla="*/ 2073371 h 2073371"/>
              <a:gd name="connsiteX31" fmla="*/ 1456660 w 1903228"/>
              <a:gd name="connsiteY31" fmla="*/ 2062739 h 2073371"/>
              <a:gd name="connsiteX32" fmla="*/ 1509823 w 1903228"/>
              <a:gd name="connsiteY32" fmla="*/ 2030841 h 2073371"/>
              <a:gd name="connsiteX33" fmla="*/ 1626781 w 1903228"/>
              <a:gd name="connsiteY33" fmla="*/ 1945781 h 2073371"/>
              <a:gd name="connsiteX34" fmla="*/ 1733107 w 1903228"/>
              <a:gd name="connsiteY34" fmla="*/ 1796925 h 2073371"/>
              <a:gd name="connsiteX35" fmla="*/ 1765004 w 1903228"/>
              <a:gd name="connsiteY35" fmla="*/ 1648069 h 2073371"/>
              <a:gd name="connsiteX36" fmla="*/ 1775637 w 1903228"/>
              <a:gd name="connsiteY36" fmla="*/ 1616171 h 2073371"/>
              <a:gd name="connsiteX37" fmla="*/ 1796902 w 1903228"/>
              <a:gd name="connsiteY37" fmla="*/ 1531111 h 2073371"/>
              <a:gd name="connsiteX38" fmla="*/ 1839432 w 1903228"/>
              <a:gd name="connsiteY38" fmla="*/ 1435418 h 2073371"/>
              <a:gd name="connsiteX39" fmla="*/ 1881962 w 1903228"/>
              <a:gd name="connsiteY39" fmla="*/ 1297195 h 2073371"/>
              <a:gd name="connsiteX40" fmla="*/ 1903228 w 1903228"/>
              <a:gd name="connsiteY40" fmla="*/ 1201502 h 2073371"/>
              <a:gd name="connsiteX41" fmla="*/ 1860697 w 1903228"/>
              <a:gd name="connsiteY41" fmla="*/ 1010116 h 2073371"/>
              <a:gd name="connsiteX42" fmla="*/ 1818167 w 1903228"/>
              <a:gd name="connsiteY42" fmla="*/ 925055 h 2073371"/>
              <a:gd name="connsiteX43" fmla="*/ 1807535 w 1903228"/>
              <a:gd name="connsiteY43" fmla="*/ 861260 h 2073371"/>
              <a:gd name="connsiteX44" fmla="*/ 1648046 w 1903228"/>
              <a:gd name="connsiteY44" fmla="*/ 584813 h 2073371"/>
              <a:gd name="connsiteX45" fmla="*/ 1626781 w 1903228"/>
              <a:gd name="connsiteY45" fmla="*/ 552916 h 2073371"/>
              <a:gd name="connsiteX46" fmla="*/ 1499190 w 1903228"/>
              <a:gd name="connsiteY46" fmla="*/ 318999 h 2073371"/>
              <a:gd name="connsiteX47" fmla="*/ 1467293 w 1903228"/>
              <a:gd name="connsiteY47" fmla="*/ 255204 h 2073371"/>
              <a:gd name="connsiteX48" fmla="*/ 1446028 w 1903228"/>
              <a:gd name="connsiteY48" fmla="*/ 202041 h 2073371"/>
              <a:gd name="connsiteX49" fmla="*/ 1414130 w 1903228"/>
              <a:gd name="connsiteY49" fmla="*/ 170144 h 2073371"/>
              <a:gd name="connsiteX50" fmla="*/ 1435395 w 1903228"/>
              <a:gd name="connsiteY50" fmla="*/ 148878 h 2073371"/>
              <a:gd name="connsiteX51" fmla="*/ 1435395 w 1903228"/>
              <a:gd name="connsiteY51" fmla="*/ 148878 h 20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3228" h="2073371">
                <a:moveTo>
                  <a:pt x="1520455" y="414692"/>
                </a:moveTo>
                <a:lnTo>
                  <a:pt x="1520455" y="414692"/>
                </a:lnTo>
                <a:cubicBezTo>
                  <a:pt x="1509823" y="340264"/>
                  <a:pt x="1503892" y="265012"/>
                  <a:pt x="1488558" y="191409"/>
                </a:cubicBezTo>
                <a:cubicBezTo>
                  <a:pt x="1485952" y="178899"/>
                  <a:pt x="1476329" y="168547"/>
                  <a:pt x="1467293" y="159511"/>
                </a:cubicBezTo>
                <a:cubicBezTo>
                  <a:pt x="1429082" y="121300"/>
                  <a:pt x="1415913" y="106143"/>
                  <a:pt x="1371600" y="95716"/>
                </a:cubicBezTo>
                <a:cubicBezTo>
                  <a:pt x="1322204" y="84093"/>
                  <a:pt x="1272281" y="74826"/>
                  <a:pt x="1222744" y="63818"/>
                </a:cubicBezTo>
                <a:cubicBezTo>
                  <a:pt x="1208479" y="60648"/>
                  <a:pt x="1194772" y="54451"/>
                  <a:pt x="1180214" y="53185"/>
                </a:cubicBezTo>
                <a:cubicBezTo>
                  <a:pt x="1113035" y="47343"/>
                  <a:pt x="1045485" y="46941"/>
                  <a:pt x="978195" y="42553"/>
                </a:cubicBezTo>
                <a:lnTo>
                  <a:pt x="691116" y="21288"/>
                </a:lnTo>
                <a:cubicBezTo>
                  <a:pt x="673395" y="17744"/>
                  <a:pt x="655944" y="12368"/>
                  <a:pt x="637953" y="10655"/>
                </a:cubicBezTo>
                <a:cubicBezTo>
                  <a:pt x="443869" y="-7829"/>
                  <a:pt x="433191" y="1466"/>
                  <a:pt x="212651" y="10655"/>
                </a:cubicBezTo>
                <a:cubicBezTo>
                  <a:pt x="202018" y="21288"/>
                  <a:pt x="192305" y="32927"/>
                  <a:pt x="180753" y="42553"/>
                </a:cubicBezTo>
                <a:cubicBezTo>
                  <a:pt x="170936" y="50734"/>
                  <a:pt x="158834" y="55835"/>
                  <a:pt x="148855" y="63818"/>
                </a:cubicBezTo>
                <a:cubicBezTo>
                  <a:pt x="123340" y="84230"/>
                  <a:pt x="98372" y="105379"/>
                  <a:pt x="74428" y="127613"/>
                </a:cubicBezTo>
                <a:cubicBezTo>
                  <a:pt x="48717" y="151487"/>
                  <a:pt x="24809" y="177232"/>
                  <a:pt x="0" y="202041"/>
                </a:cubicBezTo>
                <a:cubicBezTo>
                  <a:pt x="10632" y="255204"/>
                  <a:pt x="23653" y="307945"/>
                  <a:pt x="31897" y="361530"/>
                </a:cubicBezTo>
                <a:cubicBezTo>
                  <a:pt x="37850" y="400222"/>
                  <a:pt x="39638" y="439448"/>
                  <a:pt x="42530" y="478488"/>
                </a:cubicBezTo>
                <a:cubicBezTo>
                  <a:pt x="46727" y="535150"/>
                  <a:pt x="44115" y="592516"/>
                  <a:pt x="53162" y="648609"/>
                </a:cubicBezTo>
                <a:cubicBezTo>
                  <a:pt x="58738" y="683181"/>
                  <a:pt x="76054" y="809827"/>
                  <a:pt x="127590" y="850627"/>
                </a:cubicBezTo>
                <a:cubicBezTo>
                  <a:pt x="199303" y="907400"/>
                  <a:pt x="273312" y="961640"/>
                  <a:pt x="350874" y="1010116"/>
                </a:cubicBezTo>
                <a:cubicBezTo>
                  <a:pt x="415404" y="1050447"/>
                  <a:pt x="552893" y="1116441"/>
                  <a:pt x="552893" y="1116441"/>
                </a:cubicBezTo>
                <a:cubicBezTo>
                  <a:pt x="574216" y="1180413"/>
                  <a:pt x="563486" y="1116521"/>
                  <a:pt x="531628" y="1180237"/>
                </a:cubicBezTo>
                <a:cubicBezTo>
                  <a:pt x="523546" y="1196401"/>
                  <a:pt x="524539" y="1215678"/>
                  <a:pt x="520995" y="1233399"/>
                </a:cubicBezTo>
                <a:cubicBezTo>
                  <a:pt x="564644" y="1291599"/>
                  <a:pt x="603970" y="1333468"/>
                  <a:pt x="627321" y="1403520"/>
                </a:cubicBezTo>
                <a:cubicBezTo>
                  <a:pt x="646678" y="1461590"/>
                  <a:pt x="629824" y="1514676"/>
                  <a:pt x="648586" y="1573641"/>
                </a:cubicBezTo>
                <a:cubicBezTo>
                  <a:pt x="663972" y="1621997"/>
                  <a:pt x="688501" y="1667089"/>
                  <a:pt x="712381" y="1711864"/>
                </a:cubicBezTo>
                <a:cubicBezTo>
                  <a:pt x="717098" y="1720709"/>
                  <a:pt x="726940" y="1725679"/>
                  <a:pt x="733646" y="1733130"/>
                </a:cubicBezTo>
                <a:cubicBezTo>
                  <a:pt x="758849" y="1761134"/>
                  <a:pt x="782306" y="1790705"/>
                  <a:pt x="808074" y="1818190"/>
                </a:cubicBezTo>
                <a:cubicBezTo>
                  <a:pt x="892607" y="1908358"/>
                  <a:pt x="857457" y="1891359"/>
                  <a:pt x="925032" y="1913883"/>
                </a:cubicBezTo>
                <a:cubicBezTo>
                  <a:pt x="942753" y="1928060"/>
                  <a:pt x="957722" y="1946622"/>
                  <a:pt x="978195" y="1956413"/>
                </a:cubicBezTo>
                <a:cubicBezTo>
                  <a:pt x="1090691" y="2010215"/>
                  <a:pt x="1191358" y="2037542"/>
                  <a:pt x="1307804" y="2073371"/>
                </a:cubicBezTo>
                <a:cubicBezTo>
                  <a:pt x="1357423" y="2069827"/>
                  <a:pt x="1407982" y="2072987"/>
                  <a:pt x="1456660" y="2062739"/>
                </a:cubicBezTo>
                <a:cubicBezTo>
                  <a:pt x="1476883" y="2058482"/>
                  <a:pt x="1492793" y="2042549"/>
                  <a:pt x="1509823" y="2030841"/>
                </a:cubicBezTo>
                <a:cubicBezTo>
                  <a:pt x="1549547" y="2003531"/>
                  <a:pt x="1593496" y="1980651"/>
                  <a:pt x="1626781" y="1945781"/>
                </a:cubicBezTo>
                <a:cubicBezTo>
                  <a:pt x="1668884" y="1901673"/>
                  <a:pt x="1733107" y="1796925"/>
                  <a:pt x="1733107" y="1796925"/>
                </a:cubicBezTo>
                <a:cubicBezTo>
                  <a:pt x="1743739" y="1747306"/>
                  <a:pt x="1753381" y="1697465"/>
                  <a:pt x="1765004" y="1648069"/>
                </a:cubicBezTo>
                <a:cubicBezTo>
                  <a:pt x="1767571" y="1637159"/>
                  <a:pt x="1772688" y="1626984"/>
                  <a:pt x="1775637" y="1616171"/>
                </a:cubicBezTo>
                <a:cubicBezTo>
                  <a:pt x="1783327" y="1587975"/>
                  <a:pt x="1787175" y="1558671"/>
                  <a:pt x="1796902" y="1531111"/>
                </a:cubicBezTo>
                <a:cubicBezTo>
                  <a:pt x="1808519" y="1498195"/>
                  <a:pt x="1825255" y="1467316"/>
                  <a:pt x="1839432" y="1435418"/>
                </a:cubicBezTo>
                <a:cubicBezTo>
                  <a:pt x="1864488" y="1285091"/>
                  <a:pt x="1829071" y="1466445"/>
                  <a:pt x="1881962" y="1297195"/>
                </a:cubicBezTo>
                <a:cubicBezTo>
                  <a:pt x="1891708" y="1266007"/>
                  <a:pt x="1896139" y="1233400"/>
                  <a:pt x="1903228" y="1201502"/>
                </a:cubicBezTo>
                <a:cubicBezTo>
                  <a:pt x="1889051" y="1137707"/>
                  <a:pt x="1879916" y="1072578"/>
                  <a:pt x="1860697" y="1010116"/>
                </a:cubicBezTo>
                <a:cubicBezTo>
                  <a:pt x="1851374" y="979818"/>
                  <a:pt x="1828829" y="954909"/>
                  <a:pt x="1818167" y="925055"/>
                </a:cubicBezTo>
                <a:cubicBezTo>
                  <a:pt x="1810916" y="904753"/>
                  <a:pt x="1817176" y="880542"/>
                  <a:pt x="1807535" y="861260"/>
                </a:cubicBezTo>
                <a:cubicBezTo>
                  <a:pt x="1759958" y="766106"/>
                  <a:pt x="1707058" y="673330"/>
                  <a:pt x="1648046" y="584813"/>
                </a:cubicBezTo>
                <a:cubicBezTo>
                  <a:pt x="1640958" y="574181"/>
                  <a:pt x="1633025" y="564065"/>
                  <a:pt x="1626781" y="552916"/>
                </a:cubicBezTo>
                <a:cubicBezTo>
                  <a:pt x="1583385" y="475422"/>
                  <a:pt x="1541131" y="397290"/>
                  <a:pt x="1499190" y="318999"/>
                </a:cubicBezTo>
                <a:cubicBezTo>
                  <a:pt x="1487963" y="298042"/>
                  <a:pt x="1476123" y="277278"/>
                  <a:pt x="1467293" y="255204"/>
                </a:cubicBezTo>
                <a:cubicBezTo>
                  <a:pt x="1460205" y="237483"/>
                  <a:pt x="1456144" y="218226"/>
                  <a:pt x="1446028" y="202041"/>
                </a:cubicBezTo>
                <a:cubicBezTo>
                  <a:pt x="1438059" y="189290"/>
                  <a:pt x="1424763" y="180776"/>
                  <a:pt x="1414130" y="170144"/>
                </a:cubicBezTo>
                <a:lnTo>
                  <a:pt x="1435395" y="148878"/>
                </a:lnTo>
                <a:lnTo>
                  <a:pt x="1435395" y="148878"/>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106326" y="1116419"/>
            <a:ext cx="4742121" cy="1977655"/>
          </a:xfrm>
          <a:custGeom>
            <a:avLst/>
            <a:gdLst>
              <a:gd name="connsiteX0" fmla="*/ 106325 w 4742121"/>
              <a:gd name="connsiteY0" fmla="*/ 350874 h 1977655"/>
              <a:gd name="connsiteX1" fmla="*/ 106325 w 4742121"/>
              <a:gd name="connsiteY1" fmla="*/ 350874 h 1977655"/>
              <a:gd name="connsiteX2" fmla="*/ 63795 w 4742121"/>
              <a:gd name="connsiteY2" fmla="*/ 457200 h 1977655"/>
              <a:gd name="connsiteX3" fmla="*/ 53162 w 4742121"/>
              <a:gd name="connsiteY3" fmla="*/ 489097 h 1977655"/>
              <a:gd name="connsiteX4" fmla="*/ 0 w 4742121"/>
              <a:gd name="connsiteY4" fmla="*/ 606055 h 1977655"/>
              <a:gd name="connsiteX5" fmla="*/ 116958 w 4742121"/>
              <a:gd name="connsiteY5" fmla="*/ 1052623 h 1977655"/>
              <a:gd name="connsiteX6" fmla="*/ 180753 w 4742121"/>
              <a:gd name="connsiteY6" fmla="*/ 1105786 h 1977655"/>
              <a:gd name="connsiteX7" fmla="*/ 478465 w 4742121"/>
              <a:gd name="connsiteY7" fmla="*/ 1286539 h 1977655"/>
              <a:gd name="connsiteX8" fmla="*/ 978195 w 4742121"/>
              <a:gd name="connsiteY8" fmla="*/ 1446028 h 1977655"/>
              <a:gd name="connsiteX9" fmla="*/ 1041990 w 4742121"/>
              <a:gd name="connsiteY9" fmla="*/ 1467293 h 1977655"/>
              <a:gd name="connsiteX10" fmla="*/ 1137683 w 4742121"/>
              <a:gd name="connsiteY10" fmla="*/ 1499190 h 1977655"/>
              <a:gd name="connsiteX11" fmla="*/ 1180214 w 4742121"/>
              <a:gd name="connsiteY11" fmla="*/ 1711841 h 1977655"/>
              <a:gd name="connsiteX12" fmla="*/ 1339702 w 4742121"/>
              <a:gd name="connsiteY12" fmla="*/ 1775637 h 1977655"/>
              <a:gd name="connsiteX13" fmla="*/ 1722474 w 4742121"/>
              <a:gd name="connsiteY13" fmla="*/ 1892595 h 1977655"/>
              <a:gd name="connsiteX14" fmla="*/ 1818167 w 4742121"/>
              <a:gd name="connsiteY14" fmla="*/ 1913860 h 1977655"/>
              <a:gd name="connsiteX15" fmla="*/ 2286000 w 4742121"/>
              <a:gd name="connsiteY15" fmla="*/ 1977655 h 1977655"/>
              <a:gd name="connsiteX16" fmla="*/ 2658139 w 4742121"/>
              <a:gd name="connsiteY16" fmla="*/ 1967023 h 1977655"/>
              <a:gd name="connsiteX17" fmla="*/ 2849525 w 4742121"/>
              <a:gd name="connsiteY17" fmla="*/ 1924493 h 1977655"/>
              <a:gd name="connsiteX18" fmla="*/ 2892055 w 4742121"/>
              <a:gd name="connsiteY18" fmla="*/ 1903228 h 1977655"/>
              <a:gd name="connsiteX19" fmla="*/ 3030279 w 4742121"/>
              <a:gd name="connsiteY19" fmla="*/ 1871330 h 1977655"/>
              <a:gd name="connsiteX20" fmla="*/ 3136604 w 4742121"/>
              <a:gd name="connsiteY20" fmla="*/ 1850065 h 1977655"/>
              <a:gd name="connsiteX21" fmla="*/ 3211032 w 4742121"/>
              <a:gd name="connsiteY21" fmla="*/ 1860697 h 1977655"/>
              <a:gd name="connsiteX22" fmla="*/ 3455581 w 4742121"/>
              <a:gd name="connsiteY22" fmla="*/ 1881962 h 1977655"/>
              <a:gd name="connsiteX23" fmla="*/ 3763925 w 4742121"/>
              <a:gd name="connsiteY23" fmla="*/ 1860697 h 1977655"/>
              <a:gd name="connsiteX24" fmla="*/ 3838353 w 4742121"/>
              <a:gd name="connsiteY24" fmla="*/ 1850065 h 1977655"/>
              <a:gd name="connsiteX25" fmla="*/ 4136065 w 4742121"/>
              <a:gd name="connsiteY25" fmla="*/ 1733107 h 1977655"/>
              <a:gd name="connsiteX26" fmla="*/ 4465674 w 4742121"/>
              <a:gd name="connsiteY26" fmla="*/ 1531088 h 1977655"/>
              <a:gd name="connsiteX27" fmla="*/ 4625162 w 4742121"/>
              <a:gd name="connsiteY27" fmla="*/ 1446028 h 1977655"/>
              <a:gd name="connsiteX28" fmla="*/ 4657060 w 4742121"/>
              <a:gd name="connsiteY28" fmla="*/ 1435395 h 1977655"/>
              <a:gd name="connsiteX29" fmla="*/ 4720855 w 4742121"/>
              <a:gd name="connsiteY29" fmla="*/ 1318437 h 1977655"/>
              <a:gd name="connsiteX30" fmla="*/ 4742121 w 4742121"/>
              <a:gd name="connsiteY30" fmla="*/ 1137683 h 1977655"/>
              <a:gd name="connsiteX31" fmla="*/ 4667693 w 4742121"/>
              <a:gd name="connsiteY31" fmla="*/ 882502 h 1977655"/>
              <a:gd name="connsiteX32" fmla="*/ 4635795 w 4742121"/>
              <a:gd name="connsiteY32" fmla="*/ 818707 h 1977655"/>
              <a:gd name="connsiteX33" fmla="*/ 4497572 w 4742121"/>
              <a:gd name="connsiteY33" fmla="*/ 648586 h 1977655"/>
              <a:gd name="connsiteX34" fmla="*/ 4433776 w 4742121"/>
              <a:gd name="connsiteY34" fmla="*/ 616688 h 1977655"/>
              <a:gd name="connsiteX35" fmla="*/ 4401879 w 4742121"/>
              <a:gd name="connsiteY35" fmla="*/ 574158 h 1977655"/>
              <a:gd name="connsiteX36" fmla="*/ 4380614 w 4742121"/>
              <a:gd name="connsiteY36" fmla="*/ 542260 h 1977655"/>
              <a:gd name="connsiteX37" fmla="*/ 4359348 w 4742121"/>
              <a:gd name="connsiteY37" fmla="*/ 520995 h 1977655"/>
              <a:gd name="connsiteX38" fmla="*/ 4189227 w 4742121"/>
              <a:gd name="connsiteY38" fmla="*/ 308344 h 1977655"/>
              <a:gd name="connsiteX39" fmla="*/ 4008474 w 4742121"/>
              <a:gd name="connsiteY39" fmla="*/ 233916 h 1977655"/>
              <a:gd name="connsiteX40" fmla="*/ 3955311 w 4742121"/>
              <a:gd name="connsiteY40" fmla="*/ 223283 h 1977655"/>
              <a:gd name="connsiteX41" fmla="*/ 3689497 w 4742121"/>
              <a:gd name="connsiteY41" fmla="*/ 191386 h 1977655"/>
              <a:gd name="connsiteX42" fmla="*/ 3615069 w 4742121"/>
              <a:gd name="connsiteY42" fmla="*/ 180753 h 1977655"/>
              <a:gd name="connsiteX43" fmla="*/ 2966483 w 4742121"/>
              <a:gd name="connsiteY43" fmla="*/ 159488 h 1977655"/>
              <a:gd name="connsiteX44" fmla="*/ 2838893 w 4742121"/>
              <a:gd name="connsiteY44" fmla="*/ 95693 h 1977655"/>
              <a:gd name="connsiteX45" fmla="*/ 2796362 w 4742121"/>
              <a:gd name="connsiteY45" fmla="*/ 85060 h 1977655"/>
              <a:gd name="connsiteX46" fmla="*/ 1977655 w 4742121"/>
              <a:gd name="connsiteY46" fmla="*/ 0 h 1977655"/>
              <a:gd name="connsiteX47" fmla="*/ 1158948 w 4742121"/>
              <a:gd name="connsiteY47" fmla="*/ 21265 h 1977655"/>
              <a:gd name="connsiteX48" fmla="*/ 818707 w 4742121"/>
              <a:gd name="connsiteY48" fmla="*/ 53162 h 1977655"/>
              <a:gd name="connsiteX49" fmla="*/ 786809 w 4742121"/>
              <a:gd name="connsiteY49" fmla="*/ 63795 h 1977655"/>
              <a:gd name="connsiteX50" fmla="*/ 574158 w 4742121"/>
              <a:gd name="connsiteY50" fmla="*/ 95693 h 1977655"/>
              <a:gd name="connsiteX51" fmla="*/ 287079 w 4742121"/>
              <a:gd name="connsiteY51" fmla="*/ 106325 h 1977655"/>
              <a:gd name="connsiteX52" fmla="*/ 138223 w 4742121"/>
              <a:gd name="connsiteY52" fmla="*/ 212651 h 1977655"/>
              <a:gd name="connsiteX53" fmla="*/ 127590 w 4742121"/>
              <a:gd name="connsiteY53" fmla="*/ 244548 h 1977655"/>
              <a:gd name="connsiteX54" fmla="*/ 106325 w 4742121"/>
              <a:gd name="connsiteY54" fmla="*/ 350874 h 197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742121" h="1977655">
                <a:moveTo>
                  <a:pt x="106325" y="350874"/>
                </a:moveTo>
                <a:lnTo>
                  <a:pt x="106325" y="350874"/>
                </a:lnTo>
                <a:cubicBezTo>
                  <a:pt x="92148" y="386316"/>
                  <a:pt x="77498" y="421572"/>
                  <a:pt x="63795" y="457200"/>
                </a:cubicBezTo>
                <a:cubicBezTo>
                  <a:pt x="59772" y="467660"/>
                  <a:pt x="57800" y="478894"/>
                  <a:pt x="53162" y="489097"/>
                </a:cubicBezTo>
                <a:cubicBezTo>
                  <a:pt x="-6262" y="619829"/>
                  <a:pt x="24857" y="531482"/>
                  <a:pt x="0" y="606055"/>
                </a:cubicBezTo>
                <a:cubicBezTo>
                  <a:pt x="38986" y="754911"/>
                  <a:pt x="64619" y="907921"/>
                  <a:pt x="116958" y="1052623"/>
                </a:cubicBezTo>
                <a:cubicBezTo>
                  <a:pt x="126373" y="1078654"/>
                  <a:pt x="157513" y="1090748"/>
                  <a:pt x="180753" y="1105786"/>
                </a:cubicBezTo>
                <a:cubicBezTo>
                  <a:pt x="278224" y="1168855"/>
                  <a:pt x="371683" y="1240979"/>
                  <a:pt x="478465" y="1286539"/>
                </a:cubicBezTo>
                <a:cubicBezTo>
                  <a:pt x="639292" y="1355159"/>
                  <a:pt x="811696" y="1392622"/>
                  <a:pt x="978195" y="1446028"/>
                </a:cubicBezTo>
                <a:cubicBezTo>
                  <a:pt x="999539" y="1452874"/>
                  <a:pt x="1020725" y="1460205"/>
                  <a:pt x="1041990" y="1467293"/>
                </a:cubicBezTo>
                <a:lnTo>
                  <a:pt x="1137683" y="1499190"/>
                </a:lnTo>
                <a:cubicBezTo>
                  <a:pt x="1151860" y="1570074"/>
                  <a:pt x="1143022" y="1649855"/>
                  <a:pt x="1180214" y="1711841"/>
                </a:cubicBezTo>
                <a:cubicBezTo>
                  <a:pt x="1203957" y="1751412"/>
                  <a:pt x="1291973" y="1761318"/>
                  <a:pt x="1339702" y="1775637"/>
                </a:cubicBezTo>
                <a:lnTo>
                  <a:pt x="1722474" y="1892595"/>
                </a:lnTo>
                <a:cubicBezTo>
                  <a:pt x="1753866" y="1901664"/>
                  <a:pt x="1785897" y="1908726"/>
                  <a:pt x="1818167" y="1913860"/>
                </a:cubicBezTo>
                <a:cubicBezTo>
                  <a:pt x="2085436" y="1956380"/>
                  <a:pt x="2100765" y="1957074"/>
                  <a:pt x="2286000" y="1977655"/>
                </a:cubicBezTo>
                <a:cubicBezTo>
                  <a:pt x="2410046" y="1974111"/>
                  <a:pt x="2534591" y="1978678"/>
                  <a:pt x="2658139" y="1967023"/>
                </a:cubicBezTo>
                <a:cubicBezTo>
                  <a:pt x="2723202" y="1960885"/>
                  <a:pt x="2786476" y="1941688"/>
                  <a:pt x="2849525" y="1924493"/>
                </a:cubicBezTo>
                <a:cubicBezTo>
                  <a:pt x="2864817" y="1920323"/>
                  <a:pt x="2876849" y="1907700"/>
                  <a:pt x="2892055" y="1903228"/>
                </a:cubicBezTo>
                <a:cubicBezTo>
                  <a:pt x="2937419" y="1889886"/>
                  <a:pt x="2984405" y="1882799"/>
                  <a:pt x="3030279" y="1871330"/>
                </a:cubicBezTo>
                <a:cubicBezTo>
                  <a:pt x="3129255" y="1846586"/>
                  <a:pt x="2954249" y="1876114"/>
                  <a:pt x="3136604" y="1850065"/>
                </a:cubicBezTo>
                <a:cubicBezTo>
                  <a:pt x="3161413" y="1853609"/>
                  <a:pt x="3186095" y="1858203"/>
                  <a:pt x="3211032" y="1860697"/>
                </a:cubicBezTo>
                <a:cubicBezTo>
                  <a:pt x="3292450" y="1868839"/>
                  <a:pt x="3455581" y="1881962"/>
                  <a:pt x="3455581" y="1881962"/>
                </a:cubicBezTo>
                <a:lnTo>
                  <a:pt x="3763925" y="1860697"/>
                </a:lnTo>
                <a:cubicBezTo>
                  <a:pt x="3788900" y="1858616"/>
                  <a:pt x="3814646" y="1858193"/>
                  <a:pt x="3838353" y="1850065"/>
                </a:cubicBezTo>
                <a:cubicBezTo>
                  <a:pt x="3939210" y="1815486"/>
                  <a:pt x="4041025" y="1781432"/>
                  <a:pt x="4136065" y="1733107"/>
                </a:cubicBezTo>
                <a:cubicBezTo>
                  <a:pt x="4250933" y="1674700"/>
                  <a:pt x="4355717" y="1598284"/>
                  <a:pt x="4465674" y="1531088"/>
                </a:cubicBezTo>
                <a:cubicBezTo>
                  <a:pt x="4529606" y="1492018"/>
                  <a:pt x="4544853" y="1483094"/>
                  <a:pt x="4625162" y="1446028"/>
                </a:cubicBezTo>
                <a:cubicBezTo>
                  <a:pt x="4635338" y="1441331"/>
                  <a:pt x="4646427" y="1438939"/>
                  <a:pt x="4657060" y="1435395"/>
                </a:cubicBezTo>
                <a:cubicBezTo>
                  <a:pt x="4680107" y="1400824"/>
                  <a:pt x="4711809" y="1356127"/>
                  <a:pt x="4720855" y="1318437"/>
                </a:cubicBezTo>
                <a:cubicBezTo>
                  <a:pt x="4735013" y="1259445"/>
                  <a:pt x="4735032" y="1197934"/>
                  <a:pt x="4742121" y="1137683"/>
                </a:cubicBezTo>
                <a:cubicBezTo>
                  <a:pt x="4717312" y="1052623"/>
                  <a:pt x="4695712" y="966560"/>
                  <a:pt x="4667693" y="882502"/>
                </a:cubicBezTo>
                <a:cubicBezTo>
                  <a:pt x="4660175" y="859947"/>
                  <a:pt x="4649779" y="837935"/>
                  <a:pt x="4635795" y="818707"/>
                </a:cubicBezTo>
                <a:cubicBezTo>
                  <a:pt x="4592820" y="759617"/>
                  <a:pt x="4549237" y="700251"/>
                  <a:pt x="4497572" y="648586"/>
                </a:cubicBezTo>
                <a:cubicBezTo>
                  <a:pt x="4480760" y="631774"/>
                  <a:pt x="4455041" y="627321"/>
                  <a:pt x="4433776" y="616688"/>
                </a:cubicBezTo>
                <a:cubicBezTo>
                  <a:pt x="4423144" y="602511"/>
                  <a:pt x="4412179" y="588578"/>
                  <a:pt x="4401879" y="574158"/>
                </a:cubicBezTo>
                <a:cubicBezTo>
                  <a:pt x="4394452" y="563759"/>
                  <a:pt x="4388597" y="552239"/>
                  <a:pt x="4380614" y="542260"/>
                </a:cubicBezTo>
                <a:cubicBezTo>
                  <a:pt x="4374352" y="534432"/>
                  <a:pt x="4365054" y="529237"/>
                  <a:pt x="4359348" y="520995"/>
                </a:cubicBezTo>
                <a:cubicBezTo>
                  <a:pt x="4306595" y="444796"/>
                  <a:pt x="4272797" y="359772"/>
                  <a:pt x="4189227" y="308344"/>
                </a:cubicBezTo>
                <a:cubicBezTo>
                  <a:pt x="4133734" y="274194"/>
                  <a:pt x="4069710" y="256184"/>
                  <a:pt x="4008474" y="233916"/>
                </a:cubicBezTo>
                <a:cubicBezTo>
                  <a:pt x="3991490" y="227740"/>
                  <a:pt x="3973224" y="225671"/>
                  <a:pt x="3955311" y="223283"/>
                </a:cubicBezTo>
                <a:cubicBezTo>
                  <a:pt x="3866854" y="211489"/>
                  <a:pt x="3778048" y="202455"/>
                  <a:pt x="3689497" y="191386"/>
                </a:cubicBezTo>
                <a:cubicBezTo>
                  <a:pt x="3664629" y="188278"/>
                  <a:pt x="3640106" y="181858"/>
                  <a:pt x="3615069" y="180753"/>
                </a:cubicBezTo>
                <a:cubicBezTo>
                  <a:pt x="3398968" y="171219"/>
                  <a:pt x="3182678" y="166576"/>
                  <a:pt x="2966483" y="159488"/>
                </a:cubicBezTo>
                <a:cubicBezTo>
                  <a:pt x="2923953" y="138223"/>
                  <a:pt x="2882456" y="114752"/>
                  <a:pt x="2838893" y="95693"/>
                </a:cubicBezTo>
                <a:cubicBezTo>
                  <a:pt x="2825505" y="89836"/>
                  <a:pt x="2810717" y="87794"/>
                  <a:pt x="2796362" y="85060"/>
                </a:cubicBezTo>
                <a:cubicBezTo>
                  <a:pt x="2276873" y="-13891"/>
                  <a:pt x="2508498" y="13611"/>
                  <a:pt x="1977655" y="0"/>
                </a:cubicBezTo>
                <a:cubicBezTo>
                  <a:pt x="1850613" y="2268"/>
                  <a:pt x="1376734" y="4828"/>
                  <a:pt x="1158948" y="21265"/>
                </a:cubicBezTo>
                <a:cubicBezTo>
                  <a:pt x="1045360" y="29838"/>
                  <a:pt x="932121" y="42530"/>
                  <a:pt x="818707" y="53162"/>
                </a:cubicBezTo>
                <a:cubicBezTo>
                  <a:pt x="808074" y="56706"/>
                  <a:pt x="797730" y="61275"/>
                  <a:pt x="786809" y="63795"/>
                </a:cubicBezTo>
                <a:cubicBezTo>
                  <a:pt x="707698" y="82052"/>
                  <a:pt x="655209" y="91312"/>
                  <a:pt x="574158" y="95693"/>
                </a:cubicBezTo>
                <a:cubicBezTo>
                  <a:pt x="478539" y="100862"/>
                  <a:pt x="382772" y="102781"/>
                  <a:pt x="287079" y="106325"/>
                </a:cubicBezTo>
                <a:cubicBezTo>
                  <a:pt x="197834" y="150948"/>
                  <a:pt x="184100" y="139249"/>
                  <a:pt x="138223" y="212651"/>
                </a:cubicBezTo>
                <a:cubicBezTo>
                  <a:pt x="132283" y="222155"/>
                  <a:pt x="131134" y="233916"/>
                  <a:pt x="127590" y="244548"/>
                </a:cubicBezTo>
                <a:cubicBezTo>
                  <a:pt x="115210" y="318832"/>
                  <a:pt x="109869" y="333153"/>
                  <a:pt x="106325" y="350874"/>
                </a:cubicBez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494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for the next few slides</a:t>
            </a:r>
            <a:endParaRPr lang="en-US" dirty="0"/>
          </a:p>
        </p:txBody>
      </p:sp>
      <p:sp>
        <p:nvSpPr>
          <p:cNvPr id="5" name="Content Placeholder 4"/>
          <p:cNvSpPr>
            <a:spLocks noGrp="1"/>
          </p:cNvSpPr>
          <p:nvPr>
            <p:ph idx="1"/>
          </p:nvPr>
        </p:nvSpPr>
        <p:spPr>
          <a:xfrm>
            <a:off x="527511" y="976797"/>
            <a:ext cx="8229600" cy="5349575"/>
          </a:xfrm>
        </p:spPr>
        <p:txBody>
          <a:bodyPr/>
          <a:lstStyle/>
          <a:p>
            <a:r>
              <a:rPr lang="en-US" sz="2400" dirty="0" smtClean="0"/>
              <a:t>Start with </a:t>
            </a:r>
          </a:p>
          <a:p>
            <a:pPr lvl="1"/>
            <a:r>
              <a:rPr lang="en-US" sz="2000" dirty="0" smtClean="0"/>
              <a:t>Code, environment</a:t>
            </a:r>
          </a:p>
          <a:p>
            <a:r>
              <a:rPr lang="en-US" sz="2400" dirty="0" smtClean="0">
                <a:sym typeface="Wingdings" panose="05000000000000000000" pitchFamily="2" charset="2"/>
              </a:rPr>
              <a:t>Need to be able to reason about applications resource usage, resources provided by the environment and mission requirements</a:t>
            </a:r>
            <a:endParaRPr lang="en-US" dirty="0" smtClean="0">
              <a:sym typeface="Wingdings" panose="05000000000000000000" pitchFamily="2" charset="2"/>
            </a:endParaRPr>
          </a:p>
          <a:p>
            <a:pPr lvl="1"/>
            <a:r>
              <a:rPr lang="en-US" dirty="0" smtClean="0">
                <a:sym typeface="Wingdings" panose="05000000000000000000" pitchFamily="2" charset="2"/>
              </a:rPr>
              <a:t>Functional spec, PLA-- given</a:t>
            </a:r>
          </a:p>
          <a:p>
            <a:pPr lvl="1"/>
            <a:r>
              <a:rPr lang="en-US" dirty="0" smtClean="0">
                <a:sym typeface="Wingdings" panose="05000000000000000000" pitchFamily="2" charset="2"/>
              </a:rPr>
              <a:t>Application– inferred by program analysis</a:t>
            </a:r>
          </a:p>
          <a:p>
            <a:pPr lvl="1"/>
            <a:r>
              <a:rPr lang="en-US" dirty="0" smtClean="0">
                <a:sym typeface="Wingdings" panose="05000000000000000000" pitchFamily="2" charset="2"/>
              </a:rPr>
              <a:t>Ecosystem- using modeling tools</a:t>
            </a:r>
            <a:endParaRPr lang="en-US" dirty="0" smtClean="0">
              <a:sym typeface="Wingdings" panose="05000000000000000000" pitchFamily="2" charset="2"/>
            </a:endParaRPr>
          </a:p>
          <a:p>
            <a:r>
              <a:rPr lang="en-US" sz="2400" dirty="0" smtClean="0">
                <a:sym typeface="Wingdings" panose="05000000000000000000" pitchFamily="2" charset="2"/>
              </a:rPr>
              <a:t>Representing the model (Triple store)</a:t>
            </a:r>
            <a:endParaRPr lang="en-US" sz="2400" dirty="0">
              <a:sym typeface="Wingdings" panose="05000000000000000000" pitchFamily="2" charset="2"/>
            </a:endParaRPr>
          </a:p>
          <a:p>
            <a:r>
              <a:rPr lang="en-US" sz="2400" dirty="0" smtClean="0">
                <a:sym typeface="Wingdings" panose="05000000000000000000" pitchFamily="2" charset="2"/>
              </a:rPr>
              <a:t>Reasoning about the application, new resource situation, mission requirement</a:t>
            </a:r>
            <a:endParaRPr lang="en-US" sz="2400" dirty="0">
              <a:sym typeface="Wingdings" panose="05000000000000000000" pitchFamily="2" charset="2"/>
            </a:endParaRPr>
          </a:p>
          <a:p>
            <a:r>
              <a:rPr lang="en-US" sz="2400" dirty="0" smtClean="0">
                <a:sym typeface="Wingdings" panose="05000000000000000000" pitchFamily="2" charset="2"/>
              </a:rPr>
              <a:t>TA4 interface and prescribed diagram?</a:t>
            </a:r>
            <a:r>
              <a:rPr lang="en-US" sz="2400" dirty="0" smtClean="0"/>
              <a:t> </a:t>
            </a:r>
          </a:p>
          <a:p>
            <a:endParaRPr lang="en-US" sz="2400"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15</a:t>
            </a:fld>
            <a:endParaRPr lang="en-US"/>
          </a:p>
        </p:txBody>
      </p:sp>
      <p:sp>
        <p:nvSpPr>
          <p:cNvPr id="6" name="TextBox 5"/>
          <p:cNvSpPr txBox="1"/>
          <p:nvPr/>
        </p:nvSpPr>
        <p:spPr>
          <a:xfrm>
            <a:off x="5968180" y="975540"/>
            <a:ext cx="2644878" cy="369332"/>
          </a:xfrm>
          <a:prstGeom prst="rect">
            <a:avLst/>
          </a:prstGeom>
          <a:solidFill>
            <a:srgbClr val="FF0000"/>
          </a:solidFill>
        </p:spPr>
        <p:txBody>
          <a:bodyPr wrap="square" rtlCol="0">
            <a:spAutoFit/>
          </a:bodyPr>
          <a:lstStyle/>
          <a:p>
            <a:r>
              <a:rPr lang="en-US" dirty="0" smtClean="0"/>
              <a:t>Is this the right flow?</a:t>
            </a:r>
            <a:endParaRPr lang="en-US" dirty="0"/>
          </a:p>
        </p:txBody>
      </p:sp>
    </p:spTree>
    <p:extLst>
      <p:ext uri="{BB962C8B-B14F-4D97-AF65-F5344CB8AC3E}">
        <p14:creationId xmlns:p14="http://schemas.microsoft.com/office/powerpoint/2010/main" val="3596668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Functional Units</a:t>
            </a:r>
            <a:endParaRPr lang="en-US" dirty="0"/>
          </a:p>
        </p:txBody>
      </p:sp>
      <p:sp>
        <p:nvSpPr>
          <p:cNvPr id="4" name="Content Placeholder 3"/>
          <p:cNvSpPr>
            <a:spLocks noGrp="1"/>
          </p:cNvSpPr>
          <p:nvPr>
            <p:ph idx="1"/>
          </p:nvPr>
        </p:nvSpPr>
        <p:spPr>
          <a:xfrm>
            <a:off x="457200" y="1232209"/>
            <a:ext cx="8229600" cy="4525963"/>
          </a:xfrm>
        </p:spPr>
        <p:txBody>
          <a:bodyPr/>
          <a:lstStyle/>
          <a:p>
            <a:r>
              <a:rPr lang="en-US" dirty="0" smtClean="0"/>
              <a:t>DFUs are </a:t>
            </a:r>
            <a:r>
              <a:rPr lang="en-US" dirty="0"/>
              <a:t>an </a:t>
            </a:r>
            <a:r>
              <a:rPr lang="en-US" dirty="0" err="1"/>
              <a:t>IMMoRTALS</a:t>
            </a:r>
            <a:r>
              <a:rPr lang="en-US" dirty="0"/>
              <a:t> concept that links together functional requirements (Features), code (Implementation) and extra functional specification (Resource dependency and usage)</a:t>
            </a:r>
          </a:p>
          <a:p>
            <a:r>
              <a:rPr lang="en-US" dirty="0" err="1" smtClean="0"/>
              <a:t>IMMoRTALS</a:t>
            </a:r>
            <a:r>
              <a:rPr lang="en-US" dirty="0" smtClean="0"/>
              <a:t> representation of DFUs include</a:t>
            </a:r>
          </a:p>
          <a:p>
            <a:pPr lvl="1"/>
            <a:r>
              <a:rPr lang="en-US" dirty="0" smtClean="0"/>
              <a:t>Functional Specifications</a:t>
            </a:r>
          </a:p>
          <a:p>
            <a:pPr lvl="1"/>
            <a:r>
              <a:rPr lang="en-US" dirty="0" smtClean="0"/>
              <a:t>Resource consumption</a:t>
            </a:r>
          </a:p>
          <a:p>
            <a:pPr lvl="1"/>
            <a:r>
              <a:rPr lang="en-US" dirty="0" smtClean="0"/>
              <a:t>Dependencies</a:t>
            </a:r>
          </a:p>
          <a:p>
            <a:r>
              <a:rPr lang="en-US" dirty="0" smtClean="0"/>
              <a:t>DFU metadata can be discovered automatically (Muse / </a:t>
            </a:r>
            <a:r>
              <a:rPr lang="en-US" dirty="0" err="1" smtClean="0"/>
              <a:t>Droidscope</a:t>
            </a:r>
            <a:r>
              <a:rPr lang="en-US" dirty="0" smtClean="0"/>
              <a:t> / Mutation Testing), or through explicit programmer annotations</a:t>
            </a:r>
          </a:p>
          <a:p>
            <a:pPr marL="0" indent="0">
              <a:buNone/>
            </a:pP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16</a:t>
            </a:fld>
            <a:endParaRPr lang="en-US"/>
          </a:p>
        </p:txBody>
      </p:sp>
    </p:spTree>
    <p:extLst>
      <p:ext uri="{BB962C8B-B14F-4D97-AF65-F5344CB8AC3E}">
        <p14:creationId xmlns:p14="http://schemas.microsoft.com/office/powerpoint/2010/main" val="632426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PlaceHolder</a:t>
            </a:r>
            <a:r>
              <a:rPr lang="en-US" dirty="0" smtClean="0"/>
              <a:t>: Outline for </a:t>
            </a:r>
            <a:r>
              <a:rPr lang="en-US" dirty="0" err="1" smtClean="0"/>
              <a:t>Syr</a:t>
            </a:r>
            <a:r>
              <a:rPr lang="en-US" dirty="0" smtClean="0"/>
              <a:t>/UCR</a:t>
            </a:r>
            <a:endParaRPr lang="en-US" dirty="0"/>
          </a:p>
        </p:txBody>
      </p:sp>
      <p:sp>
        <p:nvSpPr>
          <p:cNvPr id="3" name="Content Placeholder 2"/>
          <p:cNvSpPr>
            <a:spLocks noGrp="1"/>
          </p:cNvSpPr>
          <p:nvPr>
            <p:ph idx="1"/>
          </p:nvPr>
        </p:nvSpPr>
        <p:spPr/>
        <p:txBody>
          <a:bodyPr/>
          <a:lstStyle/>
          <a:p>
            <a:r>
              <a:rPr lang="en-US" dirty="0" smtClean="0"/>
              <a:t>Expect update from Yue</a:t>
            </a:r>
          </a:p>
          <a:p>
            <a:endParaRPr lang="en-US" i="1" dirty="0" smtClean="0"/>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17</a:t>
            </a:fld>
            <a:endParaRPr lang="en-US"/>
          </a:p>
        </p:txBody>
      </p:sp>
    </p:spTree>
    <p:extLst>
      <p:ext uri="{BB962C8B-B14F-4D97-AF65-F5344CB8AC3E}">
        <p14:creationId xmlns:p14="http://schemas.microsoft.com/office/powerpoint/2010/main" val="3632101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spTree>
    <p:extLst>
      <p:ext uri="{BB962C8B-B14F-4D97-AF65-F5344CB8AC3E}">
        <p14:creationId xmlns:p14="http://schemas.microsoft.com/office/powerpoint/2010/main" val="503475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pic>
        <p:nvPicPr>
          <p:cNvPr id="303" name="Shape 303"/>
          <p:cNvPicPr preferRelativeResize="0"/>
          <p:nvPr/>
        </p:nvPicPr>
        <p:blipFill>
          <a:blip r:embed="rId3">
            <a:alphaModFix/>
          </a:blip>
          <a:stretch>
            <a:fillRect/>
          </a:stretch>
        </p:blipFill>
        <p:spPr>
          <a:xfrm>
            <a:off x="3903133" y="1052507"/>
            <a:ext cx="5066545" cy="4814897"/>
          </a:xfrm>
          <a:prstGeom prst="rect">
            <a:avLst/>
          </a:prstGeom>
          <a:noFill/>
          <a:ln>
            <a:noFill/>
          </a:ln>
          <a:scene3d>
            <a:camera prst="orthographicFront"/>
            <a:lightRig rig="threePt" dir="t"/>
          </a:scene3d>
          <a:sp3d>
            <a:bevelT/>
          </a:sp3d>
        </p:spPr>
      </p:pic>
      <p:sp>
        <p:nvSpPr>
          <p:cNvPr id="304" name="Shape 304"/>
          <p:cNvSpPr txBox="1"/>
          <p:nvPr/>
        </p:nvSpPr>
        <p:spPr>
          <a:xfrm>
            <a:off x="1667914" y="6038945"/>
            <a:ext cx="5825068"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smtClean="0"/>
              <a:t>Adaptation </a:t>
            </a:r>
            <a:r>
              <a:rPr lang="en" dirty="0"/>
              <a:t>demands originate from the ecosystem</a:t>
            </a:r>
          </a:p>
        </p:txBody>
      </p:sp>
      <p:sp>
        <p:nvSpPr>
          <p:cNvPr id="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Tree>
    <p:extLst>
      <p:ext uri="{BB962C8B-B14F-4D97-AF65-F5344CB8AC3E}">
        <p14:creationId xmlns:p14="http://schemas.microsoft.com/office/powerpoint/2010/main" val="1738024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2000" dirty="0" smtClean="0"/>
              <a:t>Program Status/Summary (Matt)</a:t>
            </a:r>
          </a:p>
          <a:p>
            <a:pPr lvl="1"/>
            <a:r>
              <a:rPr lang="en-US" sz="1800" dirty="0"/>
              <a:t>W</a:t>
            </a:r>
            <a:r>
              <a:rPr lang="en-US" sz="1800" dirty="0" smtClean="0"/>
              <a:t>here we are/Accomplishments</a:t>
            </a:r>
          </a:p>
          <a:p>
            <a:r>
              <a:rPr lang="en-US" sz="2000" dirty="0" err="1" smtClean="0"/>
              <a:t>IMMoRTALS</a:t>
            </a:r>
            <a:r>
              <a:rPr lang="en-US" sz="2000" dirty="0" smtClean="0"/>
              <a:t> Basics (Matt)</a:t>
            </a:r>
          </a:p>
          <a:p>
            <a:pPr lvl="1"/>
            <a:r>
              <a:rPr lang="en-US" sz="1800" dirty="0" smtClean="0"/>
              <a:t>Challenge Problems, Motivating examples, concept of operation, illustration of the problem/solution space and complexity</a:t>
            </a:r>
          </a:p>
          <a:p>
            <a:r>
              <a:rPr lang="en-US" sz="2000" dirty="0" smtClean="0"/>
              <a:t>Technical Deep Dive (Matt introduces and then hands off)</a:t>
            </a:r>
          </a:p>
          <a:p>
            <a:pPr lvl="1"/>
            <a:r>
              <a:rPr lang="en-US" sz="1800" dirty="0" smtClean="0"/>
              <a:t>Summarize current thrusts that we are working on, identify the 1 or 2 that we will deep dive into</a:t>
            </a:r>
          </a:p>
          <a:p>
            <a:pPr lvl="1"/>
            <a:r>
              <a:rPr lang="en-US" sz="1800" dirty="0" smtClean="0"/>
              <a:t>Candidates for deep dive (will we have time for all?)</a:t>
            </a:r>
          </a:p>
          <a:p>
            <a:pPr lvl="2"/>
            <a:r>
              <a:rPr lang="en-US" sz="1400" dirty="0" smtClean="0"/>
              <a:t>Modeling the ecosystem– why it is important, what have we done, what next (Vanderbilt)</a:t>
            </a:r>
          </a:p>
          <a:p>
            <a:pPr lvl="2"/>
            <a:r>
              <a:rPr lang="en-US" sz="1400" dirty="0" smtClean="0"/>
              <a:t>Discovering resource dependency and requirements– why it is important, what have we done, what next (two parts– Syracuse and OSU/Alex)</a:t>
            </a:r>
          </a:p>
          <a:p>
            <a:pPr lvl="2"/>
            <a:r>
              <a:rPr lang="en-US" sz="1400" dirty="0" smtClean="0"/>
              <a:t>DAS in action– demo/screenshots (BBN)</a:t>
            </a:r>
          </a:p>
          <a:p>
            <a:r>
              <a:rPr lang="en-US" sz="2000" dirty="0" smtClean="0"/>
              <a:t>Plans for the next quarter (Matt)</a:t>
            </a:r>
          </a:p>
          <a:p>
            <a:r>
              <a:rPr lang="en-US" sz="2000" dirty="0" smtClean="0"/>
              <a:t>Conclusion (Matt)</a:t>
            </a:r>
            <a:endParaRPr lang="en-US" sz="2000" dirty="0"/>
          </a:p>
        </p:txBody>
      </p:sp>
      <p:sp>
        <p:nvSpPr>
          <p:cNvPr id="4" name="Slide Number Placeholder 3"/>
          <p:cNvSpPr>
            <a:spLocks noGrp="1"/>
          </p:cNvSpPr>
          <p:nvPr>
            <p:ph type="sldNum" sz="quarter" idx="12"/>
          </p:nvPr>
        </p:nvSpPr>
        <p:spPr>
          <a:xfrm>
            <a:off x="0" y="6486971"/>
            <a:ext cx="352258" cy="365125"/>
          </a:xfrm>
        </p:spPr>
        <p:txBody>
          <a:bodyPr/>
          <a:lstStyle/>
          <a:p>
            <a:fld id="{0840E6D7-221B-40B7-B50C-C3B5231B0D1A}" type="slidenum">
              <a:rPr lang="en-US" smtClean="0"/>
              <a:pPr/>
              <a:t>2</a:t>
            </a:fld>
            <a:endParaRPr lang="en-US"/>
          </a:p>
        </p:txBody>
      </p:sp>
    </p:spTree>
    <p:extLst>
      <p:ext uri="{BB962C8B-B14F-4D97-AF65-F5344CB8AC3E}">
        <p14:creationId xmlns:p14="http://schemas.microsoft.com/office/powerpoint/2010/main" val="155536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8" name="Shape 318"/>
          <p:cNvSpPr txBox="1"/>
          <p:nvPr/>
        </p:nvSpPr>
        <p:spPr>
          <a:xfrm>
            <a:off x="473396" y="6065175"/>
            <a:ext cx="81710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is everything that impinges upon the constructed </a:t>
            </a:r>
            <a:r>
              <a:rPr lang="en" dirty="0" smtClean="0"/>
              <a:t>system</a:t>
            </a:r>
            <a:endParaRPr lang="en" dirty="0"/>
          </a:p>
        </p:txBody>
      </p:sp>
      <p:sp>
        <p:nvSpPr>
          <p:cNvPr id="15"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grpSp>
        <p:nvGrpSpPr>
          <p:cNvPr id="16" name="Group 15"/>
          <p:cNvGrpSpPr/>
          <p:nvPr/>
        </p:nvGrpSpPr>
        <p:grpSpPr>
          <a:xfrm>
            <a:off x="4054470" y="1064065"/>
            <a:ext cx="4205050" cy="1620640"/>
            <a:chOff x="4054470" y="1064065"/>
            <a:chExt cx="4205050" cy="1620640"/>
          </a:xfrm>
        </p:grpSpPr>
        <p:sp>
          <p:nvSpPr>
            <p:cNvPr id="17"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18"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19"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0"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21"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22"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13" name="Shape 302"/>
          <p:cNvSpPr txBox="1">
            <a:spLocks noGrp="1"/>
          </p:cNvSpPr>
          <p:nvPr>
            <p:ph type="body" idx="1"/>
          </p:nvPr>
        </p:nvSpPr>
        <p:spPr>
          <a:xfrm>
            <a:off x="0" y="965402"/>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170515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5" name="Shape 325"/>
          <p:cNvSpPr/>
          <p:nvPr/>
        </p:nvSpPr>
        <p:spPr>
          <a:xfrm>
            <a:off x="6354549" y="3280735"/>
            <a:ext cx="1289700" cy="26262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6297696" y="2898221"/>
            <a:ext cx="15750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8E7CC3"/>
                </a:solidFill>
              </a:rPr>
              <a:t>Resource DSL</a:t>
            </a:r>
          </a:p>
        </p:txBody>
      </p:sp>
      <p:sp>
        <p:nvSpPr>
          <p:cNvPr id="327" name="Shape 327"/>
          <p:cNvSpPr/>
          <p:nvPr/>
        </p:nvSpPr>
        <p:spPr>
          <a:xfrm>
            <a:off x="4583874" y="3265910"/>
            <a:ext cx="1289700" cy="26262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txBox="1"/>
          <p:nvPr/>
        </p:nvSpPr>
        <p:spPr>
          <a:xfrm>
            <a:off x="4525112" y="2883383"/>
            <a:ext cx="1687500" cy="4524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3D85C6"/>
                </a:solidFill>
              </a:rPr>
              <a:t>Static inputs</a:t>
            </a:r>
          </a:p>
        </p:txBody>
      </p:sp>
      <p:sp>
        <p:nvSpPr>
          <p:cNvPr id="329" name="Shape 329"/>
          <p:cNvSpPr txBox="1"/>
          <p:nvPr/>
        </p:nvSpPr>
        <p:spPr>
          <a:xfrm>
            <a:off x="4583950" y="3265910"/>
            <a:ext cx="12897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Feature Model</a:t>
            </a:r>
          </a:p>
        </p:txBody>
      </p:sp>
      <p:sp>
        <p:nvSpPr>
          <p:cNvPr id="330" name="Shape 330"/>
          <p:cNvSpPr txBox="1"/>
          <p:nvPr/>
        </p:nvSpPr>
        <p:spPr>
          <a:xfrm>
            <a:off x="4454350" y="4349877"/>
            <a:ext cx="1548900" cy="547200"/>
          </a:xfrm>
          <a:prstGeom prst="rect">
            <a:avLst/>
          </a:prstGeom>
          <a:noFill/>
          <a:ln>
            <a:noFill/>
          </a:ln>
        </p:spPr>
        <p:txBody>
          <a:bodyPr lIns="91425" tIns="91425" rIns="91425" bIns="91425" anchor="t" anchorCtr="0">
            <a:noAutofit/>
          </a:bodyPr>
          <a:lstStyle/>
          <a:p>
            <a:pPr lvl="0" algn="ctr" rtl="0">
              <a:spcBef>
                <a:spcPts val="0"/>
              </a:spcBef>
              <a:buNone/>
            </a:pPr>
            <a:r>
              <a:rPr lang="en" sz="1400" b="1"/>
              <a:t>Permanent Store</a:t>
            </a:r>
          </a:p>
        </p:txBody>
      </p:sp>
      <p:sp>
        <p:nvSpPr>
          <p:cNvPr id="331" name="Shape 331"/>
          <p:cNvSpPr txBox="1"/>
          <p:nvPr/>
        </p:nvSpPr>
        <p:spPr>
          <a:xfrm>
            <a:off x="6386703" y="3264302"/>
            <a:ext cx="1289699"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App Model</a:t>
            </a:r>
          </a:p>
        </p:txBody>
      </p:sp>
      <p:sp>
        <p:nvSpPr>
          <p:cNvPr id="332" name="Shape 332"/>
          <p:cNvSpPr/>
          <p:nvPr/>
        </p:nvSpPr>
        <p:spPr>
          <a:xfrm>
            <a:off x="6699603" y="3707589"/>
            <a:ext cx="663900" cy="7002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rtl="0">
              <a:spcBef>
                <a:spcPts val="0"/>
              </a:spcBef>
              <a:buNone/>
            </a:pPr>
            <a:r>
              <a:rPr lang="en" sz="1200"/>
              <a:t>(g+h)</a:t>
            </a:r>
          </a:p>
          <a:p>
            <a:pPr lvl="0" algn="ctr" rtl="0">
              <a:spcBef>
                <a:spcPts val="0"/>
              </a:spcBef>
              <a:buNone/>
            </a:pPr>
            <a:r>
              <a:rPr lang="en" sz="1200"/>
              <a:t>x</a:t>
            </a:r>
          </a:p>
        </p:txBody>
      </p:sp>
      <p:sp>
        <p:nvSpPr>
          <p:cNvPr id="333" name="Shape 333"/>
          <p:cNvSpPr txBox="1"/>
          <p:nvPr/>
        </p:nvSpPr>
        <p:spPr>
          <a:xfrm>
            <a:off x="6386703" y="4427177"/>
            <a:ext cx="1289700" cy="423900"/>
          </a:xfrm>
          <a:prstGeom prst="rect">
            <a:avLst/>
          </a:prstGeom>
          <a:noFill/>
          <a:ln>
            <a:noFill/>
          </a:ln>
        </p:spPr>
        <p:txBody>
          <a:bodyPr lIns="91425" tIns="91425" rIns="91425" bIns="91425" anchor="t" anchorCtr="0">
            <a:noAutofit/>
          </a:bodyPr>
          <a:lstStyle/>
          <a:p>
            <a:pPr lvl="0" algn="ctr" rtl="0">
              <a:spcBef>
                <a:spcPts val="0"/>
              </a:spcBef>
              <a:buNone/>
            </a:pPr>
            <a:r>
              <a:rPr lang="en" sz="1400" b="1"/>
              <a:t>DFU Types</a:t>
            </a:r>
          </a:p>
        </p:txBody>
      </p:sp>
      <p:grpSp>
        <p:nvGrpSpPr>
          <p:cNvPr id="334" name="Shape 334"/>
          <p:cNvGrpSpPr/>
          <p:nvPr/>
        </p:nvGrpSpPr>
        <p:grpSpPr>
          <a:xfrm>
            <a:off x="4814838" y="4872597"/>
            <a:ext cx="827922" cy="854402"/>
            <a:chOff x="10507875" y="2876950"/>
            <a:chExt cx="1343374" cy="1606925"/>
          </a:xfrm>
        </p:grpSpPr>
        <p:sp>
          <p:nvSpPr>
            <p:cNvPr id="335" name="Shape 33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9" name="Shape 339"/>
          <p:cNvGrpSpPr/>
          <p:nvPr/>
        </p:nvGrpSpPr>
        <p:grpSpPr>
          <a:xfrm>
            <a:off x="4917543" y="3788630"/>
            <a:ext cx="622513" cy="585727"/>
            <a:chOff x="4903539" y="4011400"/>
            <a:chExt cx="622513" cy="585727"/>
          </a:xfrm>
        </p:grpSpPr>
        <p:sp>
          <p:nvSpPr>
            <p:cNvPr id="340" name="Shape 340"/>
            <p:cNvSpPr/>
            <p:nvPr/>
          </p:nvSpPr>
          <p:spPr>
            <a:xfrm>
              <a:off x="5125396" y="4011400"/>
              <a:ext cx="178800" cy="166500"/>
            </a:xfrm>
            <a:prstGeom prst="roundRect">
              <a:avLst>
                <a:gd name="adj" fmla="val 16667"/>
              </a:avLst>
            </a:prstGeom>
            <a:solidFill>
              <a:srgbClr val="3D85C6"/>
            </a:solidFill>
            <a:ln w="2857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5347253"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5125396"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903539"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44" name="Shape 344"/>
            <p:cNvCxnSpPr>
              <a:stCxn id="340" idx="2"/>
              <a:endCxn id="342" idx="0"/>
            </p:cNvCxnSpPr>
            <p:nvPr/>
          </p:nvCxnSpPr>
          <p:spPr>
            <a:xfrm>
              <a:off x="5214796" y="4177900"/>
              <a:ext cx="0" cy="252600"/>
            </a:xfrm>
            <a:prstGeom prst="straightConnector1">
              <a:avLst/>
            </a:prstGeom>
            <a:noFill/>
            <a:ln w="28575" cap="flat" cmpd="sng">
              <a:solidFill>
                <a:srgbClr val="3D85C6"/>
              </a:solidFill>
              <a:prstDash val="solid"/>
              <a:round/>
              <a:headEnd type="none" w="lg" len="lg"/>
              <a:tailEnd type="none" w="lg" len="lg"/>
            </a:ln>
          </p:spPr>
        </p:cxnSp>
        <p:cxnSp>
          <p:nvCxnSpPr>
            <p:cNvPr id="345" name="Shape 345"/>
            <p:cNvCxnSpPr>
              <a:stCxn id="343" idx="0"/>
              <a:endCxn id="341" idx="0"/>
            </p:cNvCxnSpPr>
            <p:nvPr/>
          </p:nvCxnSpPr>
          <p:spPr>
            <a:xfrm rot="-5400000" flipH="1">
              <a:off x="5214489" y="4209077"/>
              <a:ext cx="600" cy="443700"/>
            </a:xfrm>
            <a:prstGeom prst="bentConnector3">
              <a:avLst>
                <a:gd name="adj1" fmla="val -19289859"/>
              </a:avLst>
            </a:prstGeom>
            <a:noFill/>
            <a:ln w="28575" cap="flat" cmpd="sng">
              <a:solidFill>
                <a:srgbClr val="3D85C6"/>
              </a:solidFill>
              <a:prstDash val="solid"/>
              <a:round/>
              <a:headEnd type="none" w="lg" len="lg"/>
              <a:tailEnd type="none" w="lg" len="lg"/>
            </a:ln>
          </p:spPr>
        </p:cxnSp>
      </p:grpSp>
      <p:sp>
        <p:nvSpPr>
          <p:cNvPr id="346" name="Shape 346"/>
          <p:cNvSpPr/>
          <p:nvPr/>
        </p:nvSpPr>
        <p:spPr>
          <a:xfrm>
            <a:off x="7765409" y="3274978"/>
            <a:ext cx="1289681" cy="1429272"/>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200" b="1"/>
          </a:p>
        </p:txBody>
      </p:sp>
      <p:sp>
        <p:nvSpPr>
          <p:cNvPr id="347" name="Shape 347"/>
          <p:cNvSpPr txBox="1"/>
          <p:nvPr/>
        </p:nvSpPr>
        <p:spPr>
          <a:xfrm>
            <a:off x="1955950" y="4402939"/>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Partial Annotations</a:t>
            </a:r>
          </a:p>
        </p:txBody>
      </p:sp>
      <p:sp>
        <p:nvSpPr>
          <p:cNvPr id="348" name="Shape 348"/>
          <p:cNvSpPr txBox="1"/>
          <p:nvPr/>
        </p:nvSpPr>
        <p:spPr>
          <a:xfrm>
            <a:off x="1955950" y="3081137"/>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sz="1400" b="1"/>
              <a:t>Discovery</a:t>
            </a:r>
          </a:p>
          <a:p>
            <a:pPr lvl="0" algn="ctr" rtl="0">
              <a:spcBef>
                <a:spcPts val="0"/>
              </a:spcBef>
              <a:buNone/>
            </a:pPr>
            <a:r>
              <a:rPr lang="en" sz="1400" b="1"/>
              <a:t>Analysis</a:t>
            </a:r>
          </a:p>
        </p:txBody>
      </p:sp>
      <p:grpSp>
        <p:nvGrpSpPr>
          <p:cNvPr id="349" name="Shape 349"/>
          <p:cNvGrpSpPr/>
          <p:nvPr/>
        </p:nvGrpSpPr>
        <p:grpSpPr>
          <a:xfrm>
            <a:off x="6652487" y="4870465"/>
            <a:ext cx="861438" cy="788399"/>
            <a:chOff x="6579329" y="5110305"/>
            <a:chExt cx="698170" cy="788399"/>
          </a:xfrm>
        </p:grpSpPr>
        <p:sp>
          <p:nvSpPr>
            <p:cNvPr id="350" name="Shape 350"/>
            <p:cNvSpPr/>
            <p:nvPr/>
          </p:nvSpPr>
          <p:spPr>
            <a:xfrm>
              <a:off x="6579329" y="51103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1" name="Shape 351"/>
            <p:cNvSpPr/>
            <p:nvPr/>
          </p:nvSpPr>
          <p:spPr>
            <a:xfrm>
              <a:off x="6647164" y="51802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2" name="Shape 352"/>
            <p:cNvSpPr/>
            <p:nvPr/>
          </p:nvSpPr>
          <p:spPr>
            <a:xfrm>
              <a:off x="6714999" y="52501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grpSp>
        <p:nvGrpSpPr>
          <p:cNvPr id="353" name="Shape 353"/>
          <p:cNvGrpSpPr/>
          <p:nvPr/>
        </p:nvGrpSpPr>
        <p:grpSpPr>
          <a:xfrm>
            <a:off x="2251752" y="5010143"/>
            <a:ext cx="698094" cy="840155"/>
            <a:chOff x="10507875" y="5372625"/>
            <a:chExt cx="784200" cy="915900"/>
          </a:xfrm>
        </p:grpSpPr>
        <p:sp>
          <p:nvSpPr>
            <p:cNvPr id="354" name="Shape 354"/>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5" name="Shape 355"/>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6" name="Shape 356"/>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357" name="Shape 357"/>
          <p:cNvPicPr preferRelativeResize="0"/>
          <p:nvPr/>
        </p:nvPicPr>
        <p:blipFill>
          <a:blip r:embed="rId3">
            <a:alphaModFix/>
          </a:blip>
          <a:stretch>
            <a:fillRect/>
          </a:stretch>
        </p:blipFill>
        <p:spPr>
          <a:xfrm>
            <a:off x="2271216" y="3689160"/>
            <a:ext cx="659167" cy="679231"/>
          </a:xfrm>
          <a:prstGeom prst="rect">
            <a:avLst/>
          </a:prstGeom>
          <a:noFill/>
          <a:ln>
            <a:noFill/>
          </a:ln>
        </p:spPr>
      </p:pic>
      <p:sp>
        <p:nvSpPr>
          <p:cNvPr id="358" name="Shape 358"/>
          <p:cNvSpPr/>
          <p:nvPr/>
        </p:nvSpPr>
        <p:spPr>
          <a:xfrm rot="1433183">
            <a:off x="2873432" y="4497264"/>
            <a:ext cx="1857384" cy="292141"/>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39375" y="5289860"/>
            <a:ext cx="1487100" cy="252600"/>
          </a:xfrm>
          <a:prstGeom prst="rightArrow">
            <a:avLst>
              <a:gd name="adj1" fmla="val 50000"/>
              <a:gd name="adj2" fmla="val 6788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804672" y="3813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817822" y="521103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rot="2699187">
            <a:off x="5656646" y="4522617"/>
            <a:ext cx="897106" cy="260185"/>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rot="5400000">
            <a:off x="7842825" y="2729130"/>
            <a:ext cx="852300" cy="325800"/>
          </a:xfrm>
          <a:prstGeom prst="bentArrow">
            <a:avLst>
              <a:gd name="adj1" fmla="val 35992"/>
              <a:gd name="adj2" fmla="val 45477"/>
              <a:gd name="adj3" fmla="val 50000"/>
              <a:gd name="adj4" fmla="val 40436"/>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rot="5400000" flipH="1">
            <a:off x="7671720" y="4658030"/>
            <a:ext cx="721460" cy="813900"/>
          </a:xfrm>
          <a:prstGeom prst="bentArrow">
            <a:avLst>
              <a:gd name="adj1" fmla="val 13676"/>
              <a:gd name="adj2" fmla="val 17583"/>
              <a:gd name="adj3" fmla="val 21944"/>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rot="10800000" flipH="1">
            <a:off x="4321877" y="2760405"/>
            <a:ext cx="303048" cy="1872378"/>
          </a:xfrm>
          <a:prstGeom prst="bentArrow">
            <a:avLst>
              <a:gd name="adj1" fmla="val 38528"/>
              <a:gd name="adj2" fmla="val 41743"/>
              <a:gd name="adj3" fmla="val 45334"/>
              <a:gd name="adj4" fmla="val 43750"/>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7" name="Shape 367"/>
          <p:cNvSpPr txBox="1"/>
          <p:nvPr/>
        </p:nvSpPr>
        <p:spPr>
          <a:xfrm>
            <a:off x="7750409" y="3650014"/>
            <a:ext cx="1289700" cy="679200"/>
          </a:xfrm>
          <a:prstGeom prst="rect">
            <a:avLst/>
          </a:prstGeom>
          <a:noFill/>
          <a:ln>
            <a:noFill/>
          </a:ln>
        </p:spPr>
        <p:txBody>
          <a:bodyPr lIns="91425" tIns="91425" rIns="91425" bIns="91425" anchor="t" anchorCtr="0">
            <a:noAutofit/>
          </a:bodyPr>
          <a:lstStyle/>
          <a:p>
            <a:pPr lvl="0" algn="ctr">
              <a:spcBef>
                <a:spcPts val="0"/>
              </a:spcBef>
              <a:buNone/>
            </a:pPr>
            <a:r>
              <a:rPr lang="en" sz="1400" b="1" dirty="0"/>
              <a:t>Constructed System</a:t>
            </a:r>
          </a:p>
        </p:txBody>
      </p:sp>
      <p:grpSp>
        <p:nvGrpSpPr>
          <p:cNvPr id="5" name="Group 4"/>
          <p:cNvGrpSpPr/>
          <p:nvPr/>
        </p:nvGrpSpPr>
        <p:grpSpPr>
          <a:xfrm>
            <a:off x="4054470" y="1064065"/>
            <a:ext cx="4205050" cy="1620640"/>
            <a:chOff x="4054470" y="1064065"/>
            <a:chExt cx="4205050" cy="1620640"/>
          </a:xfrm>
        </p:grpSpPr>
        <p:sp>
          <p:nvSpPr>
            <p:cNvPr id="371" name="Shape 371"/>
            <p:cNvSpPr txBox="1"/>
            <p:nvPr/>
          </p:nvSpPr>
          <p:spPr>
            <a:xfrm>
              <a:off x="4054470" y="1064065"/>
              <a:ext cx="4205050" cy="493200"/>
            </a:xfrm>
            <a:prstGeom prst="rect">
              <a:avLst/>
            </a:prstGeom>
            <a:noFill/>
            <a:ln>
              <a:noFill/>
            </a:ln>
          </p:spPr>
          <p:txBody>
            <a:bodyPr lIns="91425" tIns="91425" rIns="91425" bIns="91425" anchor="t" anchorCtr="0">
              <a:noAutofit/>
            </a:bodyPr>
            <a:lstStyle/>
            <a:p>
              <a:pPr lvl="0" rtl="0">
                <a:spcBef>
                  <a:spcPts val="0"/>
                </a:spcBef>
                <a:buNone/>
              </a:pPr>
              <a:r>
                <a:rPr lang="en" sz="1400" b="1" dirty="0">
                  <a:solidFill>
                    <a:srgbClr val="CC0000"/>
                  </a:solidFill>
                </a:rPr>
                <a:t>Dynamic inputs (ecosystem model)</a:t>
              </a:r>
            </a:p>
          </p:txBody>
        </p:sp>
        <p:sp>
          <p:nvSpPr>
            <p:cNvPr id="369" name="Shape 369"/>
            <p:cNvSpPr/>
            <p:nvPr/>
          </p:nvSpPr>
          <p:spPr>
            <a:xfrm>
              <a:off x="4079379" y="1421105"/>
              <a:ext cx="3946071"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0" name="Shape 370"/>
            <p:cNvSpPr/>
            <p:nvPr/>
          </p:nvSpPr>
          <p:spPr>
            <a:xfrm>
              <a:off x="4696725" y="184845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372" name="Shape 372"/>
            <p:cNvSpPr txBox="1"/>
            <p:nvPr/>
          </p:nvSpPr>
          <p:spPr>
            <a:xfrm>
              <a:off x="448095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t>Environment</a:t>
              </a:r>
            </a:p>
          </p:txBody>
        </p:sp>
        <p:sp>
          <p:nvSpPr>
            <p:cNvPr id="373" name="Shape 373"/>
            <p:cNvSpPr txBox="1"/>
            <p:nvPr/>
          </p:nvSpPr>
          <p:spPr>
            <a:xfrm>
              <a:off x="6467300" y="142110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sz="1400" b="1"/>
                <a:t>Mission Req</a:t>
              </a:r>
            </a:p>
          </p:txBody>
        </p:sp>
        <p:sp>
          <p:nvSpPr>
            <p:cNvPr id="374" name="Shape 374"/>
            <p:cNvSpPr/>
            <p:nvPr/>
          </p:nvSpPr>
          <p:spPr>
            <a:xfrm>
              <a:off x="6875750" y="181766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X …</a:t>
              </a:r>
            </a:p>
            <a:p>
              <a:pPr lvl="0" rtl="0">
                <a:spcBef>
                  <a:spcPts val="0"/>
                </a:spcBef>
                <a:buNone/>
              </a:pPr>
              <a:r>
                <a:rPr lang="en" sz="1400" b="1" dirty="0"/>
                <a:t>X …</a:t>
              </a:r>
            </a:p>
            <a:p>
              <a:pPr lvl="0" rtl="0">
                <a:spcBef>
                  <a:spcPts val="0"/>
                </a:spcBef>
                <a:buNone/>
              </a:pPr>
              <a:r>
                <a:rPr lang="en" sz="1400" b="1" dirty="0"/>
                <a:t>X ...</a:t>
              </a:r>
            </a:p>
          </p:txBody>
        </p:sp>
      </p:grpSp>
      <p:sp>
        <p:nvSpPr>
          <p:cNvPr id="57"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54" name="Shape 366"/>
          <p:cNvSpPr txBox="1"/>
          <p:nvPr/>
        </p:nvSpPr>
        <p:spPr>
          <a:xfrm>
            <a:off x="110064" y="6088687"/>
            <a:ext cx="8911157" cy="373228"/>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a:t>
            </a:r>
            <a:r>
              <a:rPr lang="en" dirty="0" smtClean="0"/>
              <a:t>&amp; application </a:t>
            </a:r>
            <a:r>
              <a:rPr lang="en" dirty="0"/>
              <a:t>model prescribe </a:t>
            </a:r>
            <a:r>
              <a:rPr lang="en" dirty="0" smtClean="0"/>
              <a:t>&amp; specify </a:t>
            </a:r>
            <a:r>
              <a:rPr lang="en" dirty="0"/>
              <a:t>the constructed </a:t>
            </a:r>
            <a:r>
              <a:rPr lang="en" dirty="0" smtClean="0"/>
              <a:t>system</a:t>
            </a:r>
            <a:endParaRPr lang="en" dirty="0"/>
          </a:p>
        </p:txBody>
      </p:sp>
      <p:sp>
        <p:nvSpPr>
          <p:cNvPr id="5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1760817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4" name="Shape 394"/>
          <p:cNvSpPr txBox="1"/>
          <p:nvPr/>
        </p:nvSpPr>
        <p:spPr>
          <a:xfrm>
            <a:off x="2709333" y="6083915"/>
            <a:ext cx="3725332"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a:t>
            </a:r>
            <a:r>
              <a:rPr lang="en" dirty="0" smtClean="0"/>
              <a:t>models interact</a:t>
            </a:r>
            <a:endParaRPr lang="en" dirty="0"/>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
        <p:nvSpPr>
          <p:cNvPr id="9" name="Cloud 8"/>
          <p:cNvSpPr/>
          <p:nvPr/>
        </p:nvSpPr>
        <p:spPr>
          <a:xfrm>
            <a:off x="1777153" y="1884954"/>
            <a:ext cx="6705600" cy="3992922"/>
          </a:xfrm>
          <a:prstGeom prst="cloud">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Mission Model</a:t>
            </a:r>
            <a:endParaRPr lang="en-US" dirty="0"/>
          </a:p>
        </p:txBody>
      </p:sp>
      <p:sp>
        <p:nvSpPr>
          <p:cNvPr id="11" name="Cloud 10"/>
          <p:cNvSpPr/>
          <p:nvPr/>
        </p:nvSpPr>
        <p:spPr>
          <a:xfrm>
            <a:off x="2487967" y="2856081"/>
            <a:ext cx="2101134"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Component Model</a:t>
            </a:r>
            <a:endParaRPr lang="en-US" dirty="0"/>
          </a:p>
        </p:txBody>
      </p:sp>
      <p:sp>
        <p:nvSpPr>
          <p:cNvPr id="12" name="Cloud 11"/>
          <p:cNvSpPr/>
          <p:nvPr/>
        </p:nvSpPr>
        <p:spPr>
          <a:xfrm>
            <a:off x="4674224" y="2415396"/>
            <a:ext cx="2311973" cy="134812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Execution Environment Model</a:t>
            </a:r>
            <a:endParaRPr lang="en-US" dirty="0"/>
          </a:p>
        </p:txBody>
      </p:sp>
      <p:sp>
        <p:nvSpPr>
          <p:cNvPr id="13" name="Cloud 12"/>
          <p:cNvSpPr/>
          <p:nvPr/>
        </p:nvSpPr>
        <p:spPr>
          <a:xfrm>
            <a:off x="5404668" y="3621099"/>
            <a:ext cx="2311973" cy="135567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Network Connectivity Model</a:t>
            </a:r>
            <a:endParaRPr lang="en-US" dirty="0"/>
          </a:p>
        </p:txBody>
      </p:sp>
      <p:sp>
        <p:nvSpPr>
          <p:cNvPr id="14" name="Cloud 13"/>
          <p:cNvSpPr/>
          <p:nvPr/>
        </p:nvSpPr>
        <p:spPr>
          <a:xfrm>
            <a:off x="2330476" y="3789809"/>
            <a:ext cx="1853136" cy="118696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Topic Model</a:t>
            </a:r>
            <a:endParaRPr lang="en-US" dirty="0"/>
          </a:p>
        </p:txBody>
      </p:sp>
    </p:spTree>
    <p:extLst>
      <p:ext uri="{BB962C8B-B14F-4D97-AF65-F5344CB8AC3E}">
        <p14:creationId xmlns:p14="http://schemas.microsoft.com/office/powerpoint/2010/main" val="1042642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Shape 401"/>
          <p:cNvSpPr txBox="1"/>
          <p:nvPr/>
        </p:nvSpPr>
        <p:spPr>
          <a:xfrm>
            <a:off x="321650" y="4028224"/>
            <a:ext cx="3884590" cy="1769072"/>
          </a:xfrm>
          <a:prstGeom prst="rect">
            <a:avLst/>
          </a:prstGeom>
          <a:noFill/>
          <a:ln>
            <a:noFill/>
          </a:ln>
        </p:spPr>
        <p:txBody>
          <a:bodyPr lIns="91425" tIns="91425" rIns="91425" bIns="91425" anchor="t" anchorCtr="0">
            <a:noAutofit/>
          </a:bodyPr>
          <a:lstStyle/>
          <a:p>
            <a:pPr lvl="0">
              <a:spcBef>
                <a:spcPts val="0"/>
              </a:spcBef>
              <a:spcAft>
                <a:spcPts val="600"/>
              </a:spcAft>
              <a:buClr>
                <a:schemeClr val="dk1"/>
              </a:buClr>
              <a:buSzPct val="61111"/>
            </a:pPr>
            <a:r>
              <a:rPr lang="en" dirty="0">
                <a:solidFill>
                  <a:srgbClr val="980000"/>
                </a:solidFill>
              </a:rPr>
              <a:t>Execution Environment model</a:t>
            </a:r>
          </a:p>
          <a:p>
            <a:pPr marL="233363" lvl="0" indent="-233363">
              <a:spcBef>
                <a:spcPts val="0"/>
              </a:spcBef>
              <a:spcAft>
                <a:spcPts val="600"/>
              </a:spcAft>
              <a:buFont typeface="Arial" panose="020B0604020202020204" pitchFamily="34" charset="0"/>
              <a:buChar char="•"/>
            </a:pPr>
            <a:r>
              <a:rPr lang="en" dirty="0">
                <a:solidFill>
                  <a:schemeClr val="dk1"/>
                </a:solidFill>
              </a:rPr>
              <a:t>How are packages combined to form execution environments suitable for deployment to </a:t>
            </a:r>
            <a:r>
              <a:rPr lang="en" dirty="0" smtClean="0">
                <a:solidFill>
                  <a:schemeClr val="dk1"/>
                </a:solidFill>
              </a:rPr>
              <a:t>devices</a:t>
            </a:r>
            <a:endParaRPr lang="en" dirty="0">
              <a:solidFill>
                <a:schemeClr val="dk1"/>
              </a:solidFill>
            </a:endParaRPr>
          </a:p>
        </p:txBody>
      </p:sp>
      <p:pic>
        <p:nvPicPr>
          <p:cNvPr id="402" name="Shape 402" descr="package.png"/>
          <p:cNvPicPr preferRelativeResize="0"/>
          <p:nvPr/>
        </p:nvPicPr>
        <p:blipFill>
          <a:blip r:embed="rId3">
            <a:alphaModFix/>
          </a:blip>
          <a:stretch>
            <a:fillRect/>
          </a:stretch>
        </p:blipFill>
        <p:spPr>
          <a:xfrm>
            <a:off x="4437088" y="2359679"/>
            <a:ext cx="4346909" cy="2778883"/>
          </a:xfrm>
          <a:prstGeom prst="rect">
            <a:avLst/>
          </a:prstGeom>
          <a:noFill/>
          <a:ln>
            <a:noFill/>
          </a:ln>
        </p:spPr>
      </p:pic>
      <p:sp>
        <p:nvSpPr>
          <p:cNvPr id="403" name="Shape 403"/>
          <p:cNvSpPr txBox="1"/>
          <p:nvPr/>
        </p:nvSpPr>
        <p:spPr>
          <a:xfrm>
            <a:off x="575000" y="6053935"/>
            <a:ext cx="82398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a:t>The components are combined to form packages for specific purposes.</a:t>
            </a:r>
          </a:p>
        </p:txBody>
      </p:sp>
      <p:sp>
        <p:nvSpPr>
          <p:cNvPr id="10"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8"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3277368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326317" y="4041785"/>
            <a:ext cx="3438000" cy="1116900"/>
          </a:xfrm>
          <a:prstGeom prst="rect">
            <a:avLst/>
          </a:prstGeom>
          <a:noFill/>
          <a:ln>
            <a:noFill/>
          </a:ln>
        </p:spPr>
        <p:txBody>
          <a:bodyPr lIns="91425" tIns="91425" rIns="91425" bIns="91425" anchor="t" anchorCtr="0">
            <a:noAutofit/>
          </a:bodyPr>
          <a:lstStyle/>
          <a:p>
            <a:pPr lvl="0" rtl="0">
              <a:spcBef>
                <a:spcPts val="0"/>
              </a:spcBef>
              <a:spcAft>
                <a:spcPts val="600"/>
              </a:spcAft>
              <a:buNone/>
            </a:pPr>
            <a:r>
              <a:rPr lang="en" sz="1800" dirty="0">
                <a:solidFill>
                  <a:srgbClr val="980000"/>
                </a:solidFill>
              </a:rPr>
              <a:t>Network topology model</a:t>
            </a:r>
          </a:p>
          <a:p>
            <a:pPr marL="233363" lvl="0" indent="-233363" rtl="0">
              <a:spcBef>
                <a:spcPts val="0"/>
              </a:spcBef>
              <a:spcAft>
                <a:spcPts val="600"/>
              </a:spcAft>
              <a:buFont typeface="Arial" panose="020B0604020202020204" pitchFamily="34" charset="0"/>
              <a:buChar char="•"/>
            </a:pPr>
            <a:r>
              <a:rPr lang="en" sz="1800" dirty="0">
                <a:solidFill>
                  <a:schemeClr val="dk1"/>
                </a:solidFill>
              </a:rPr>
              <a:t>Along what paths are devices able to communicate?</a:t>
            </a:r>
          </a:p>
        </p:txBody>
      </p:sp>
      <p:pic>
        <p:nvPicPr>
          <p:cNvPr id="411" name="Shape 411" descr="network.png"/>
          <p:cNvPicPr preferRelativeResize="0"/>
          <p:nvPr/>
        </p:nvPicPr>
        <p:blipFill>
          <a:blip r:embed="rId3">
            <a:alphaModFix/>
          </a:blip>
          <a:stretch>
            <a:fillRect/>
          </a:stretch>
        </p:blipFill>
        <p:spPr>
          <a:xfrm>
            <a:off x="4879174" y="1185535"/>
            <a:ext cx="3438000" cy="4660630"/>
          </a:xfrm>
          <a:prstGeom prst="rect">
            <a:avLst/>
          </a:prstGeom>
          <a:noFill/>
          <a:ln>
            <a:noFill/>
          </a:ln>
        </p:spPr>
      </p:pic>
      <p:sp>
        <p:nvSpPr>
          <p:cNvPr id="412" name="Shape 412"/>
          <p:cNvSpPr txBox="1"/>
          <p:nvPr/>
        </p:nvSpPr>
        <p:spPr>
          <a:xfrm>
            <a:off x="1024464" y="6053934"/>
            <a:ext cx="7128934"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network </a:t>
            </a:r>
            <a:r>
              <a:rPr lang="en" dirty="0" smtClean="0"/>
              <a:t>topology model names </a:t>
            </a:r>
            <a:r>
              <a:rPr lang="en" dirty="0"/>
              <a:t>hardware &amp; their </a:t>
            </a:r>
            <a:r>
              <a:rPr lang="en" dirty="0" smtClean="0"/>
              <a:t>locations</a:t>
            </a:r>
            <a:endParaRPr lang="en" dirty="0"/>
          </a:p>
        </p:txBody>
      </p:sp>
      <p:sp>
        <p:nvSpPr>
          <p:cNvPr id="8"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9" name="Shape 302"/>
          <p:cNvSpPr txBox="1">
            <a:spLocks/>
          </p:cNvSpPr>
          <p:nvPr/>
        </p:nvSpPr>
        <p:spPr>
          <a:xfrm>
            <a:off x="0" y="965393"/>
            <a:ext cx="4014100" cy="1984500"/>
          </a:xfrm>
          <a:prstGeom prst="rect">
            <a:avLst/>
          </a:prstGeom>
        </p:spPr>
        <p:txBody>
          <a:bodyPr lIns="91425" tIns="91425" rIns="91425" bIns="91425" anchor="t" anchorCtr="0">
            <a:noAutofit/>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spcBef>
                <a:spcPts val="0"/>
              </a:spcBef>
              <a:spcAft>
                <a:spcPts val="600"/>
              </a:spcAft>
              <a:buSzPct val="100000"/>
            </a:pPr>
            <a:r>
              <a:rPr lang="en-US" sz="1800" dirty="0" smtClean="0">
                <a:solidFill>
                  <a:schemeClr val="bg1">
                    <a:lumMod val="75000"/>
                  </a:schemeClr>
                </a:solidFill>
              </a:rPr>
              <a:t>What is the ecosystem?</a:t>
            </a:r>
          </a:p>
          <a:p>
            <a:pPr marL="228600" indent="-228600">
              <a:spcBef>
                <a:spcPts val="0"/>
              </a:spcBef>
              <a:spcAft>
                <a:spcPts val="600"/>
              </a:spcAft>
              <a:buSzPct val="100000"/>
            </a:pPr>
            <a:r>
              <a:rPr lang="en-US" sz="1800" dirty="0" smtClean="0">
                <a:solidFill>
                  <a:schemeClr val="bg1">
                    <a:lumMod val="75000"/>
                  </a:schemeClr>
                </a:solidFill>
              </a:rPr>
              <a:t>Why is the ecosystem important?</a:t>
            </a:r>
          </a:p>
          <a:p>
            <a:pPr marL="228600" indent="-228600">
              <a:spcBef>
                <a:spcPts val="0"/>
              </a:spcBef>
              <a:spcAft>
                <a:spcPts val="600"/>
              </a:spcAft>
              <a:buSzPct val="100000"/>
            </a:pPr>
            <a:r>
              <a:rPr lang="en-US" sz="1800" dirty="0" smtClean="0"/>
              <a:t>What have we done to model the ecosystem?</a:t>
            </a:r>
          </a:p>
          <a:p>
            <a:pPr marL="228600" indent="-228600">
              <a:spcBef>
                <a:spcPts val="0"/>
              </a:spcBef>
              <a:spcAft>
                <a:spcPts val="600"/>
              </a:spcAft>
              <a:buSzPct val="100000"/>
            </a:pPr>
            <a:r>
              <a:rPr lang="en-US" sz="1800" dirty="0" smtClean="0">
                <a:solidFill>
                  <a:schemeClr val="bg1">
                    <a:lumMod val="75000"/>
                  </a:schemeClr>
                </a:solidFill>
              </a:rPr>
              <a:t>What next?</a:t>
            </a:r>
          </a:p>
          <a:p>
            <a:pPr>
              <a:spcBef>
                <a:spcPts val="0"/>
              </a:spcBef>
              <a:spcAft>
                <a:spcPts val="600"/>
              </a:spcAft>
              <a:buFont typeface="Arial" charset="0"/>
              <a:buNone/>
            </a:pPr>
            <a:endParaRPr lang="en-US" sz="1600" dirty="0"/>
          </a:p>
        </p:txBody>
      </p:sp>
    </p:spTree>
    <p:extLst>
      <p:ext uri="{BB962C8B-B14F-4D97-AF65-F5344CB8AC3E}">
        <p14:creationId xmlns:p14="http://schemas.microsoft.com/office/powerpoint/2010/main" val="1348634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4" name="Shape 384"/>
          <p:cNvSpPr txBox="1"/>
          <p:nvPr/>
        </p:nvSpPr>
        <p:spPr>
          <a:xfrm>
            <a:off x="311703" y="4024852"/>
            <a:ext cx="3438000" cy="2056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980000"/>
                </a:solidFill>
              </a:rPr>
              <a:t>Mission model</a:t>
            </a:r>
          </a:p>
          <a:p>
            <a:pPr marL="233363" lvl="0" indent="-233363" rtl="0">
              <a:lnSpc>
                <a:spcPct val="115000"/>
              </a:lnSpc>
              <a:spcBef>
                <a:spcPts val="0"/>
              </a:spcBef>
              <a:buFont typeface="Arial" panose="020B0604020202020204" pitchFamily="34" charset="0"/>
              <a:buChar char="•"/>
            </a:pPr>
            <a:r>
              <a:rPr lang="en" sz="1800" dirty="0">
                <a:solidFill>
                  <a:schemeClr val="dk1"/>
                </a:solidFill>
              </a:rPr>
              <a:t>Where do messages originate? </a:t>
            </a:r>
          </a:p>
          <a:p>
            <a:pPr marL="233363" lvl="0" indent="-233363" rtl="0">
              <a:lnSpc>
                <a:spcPct val="115000"/>
              </a:lnSpc>
              <a:spcBef>
                <a:spcPts val="0"/>
              </a:spcBef>
              <a:buFont typeface="Arial" panose="020B0604020202020204" pitchFamily="34" charset="0"/>
              <a:buChar char="•"/>
            </a:pPr>
            <a:r>
              <a:rPr lang="en" sz="1800" dirty="0">
                <a:solidFill>
                  <a:schemeClr val="dk1"/>
                </a:solidFill>
              </a:rPr>
              <a:t>To whom are they directed?</a:t>
            </a:r>
          </a:p>
        </p:txBody>
      </p:sp>
      <p:pic>
        <p:nvPicPr>
          <p:cNvPr id="381" name="Shape 381"/>
          <p:cNvPicPr preferRelativeResize="0"/>
          <p:nvPr/>
        </p:nvPicPr>
        <p:blipFill>
          <a:blip r:embed="rId3">
            <a:alphaModFix/>
          </a:blip>
          <a:stretch>
            <a:fillRect/>
          </a:stretch>
        </p:blipFill>
        <p:spPr>
          <a:xfrm>
            <a:off x="3721419" y="967390"/>
            <a:ext cx="3712408" cy="1635560"/>
          </a:xfrm>
          <a:prstGeom prst="rect">
            <a:avLst/>
          </a:prstGeom>
          <a:noFill/>
          <a:ln>
            <a:noFill/>
          </a:ln>
        </p:spPr>
      </p:pic>
      <p:pic>
        <p:nvPicPr>
          <p:cNvPr id="382" name="Shape 382"/>
          <p:cNvPicPr preferRelativeResize="0"/>
          <p:nvPr/>
        </p:nvPicPr>
        <p:blipFill>
          <a:blip r:embed="rId4">
            <a:alphaModFix/>
          </a:blip>
          <a:stretch>
            <a:fillRect/>
          </a:stretch>
        </p:blipFill>
        <p:spPr>
          <a:xfrm>
            <a:off x="3588566" y="4380186"/>
            <a:ext cx="3978114" cy="1478160"/>
          </a:xfrm>
          <a:prstGeom prst="rect">
            <a:avLst/>
          </a:prstGeom>
          <a:noFill/>
          <a:ln>
            <a:noFill/>
          </a:ln>
        </p:spPr>
      </p:pic>
      <p:pic>
        <p:nvPicPr>
          <p:cNvPr id="383" name="Shape 383"/>
          <p:cNvPicPr preferRelativeResize="0"/>
          <p:nvPr/>
        </p:nvPicPr>
        <p:blipFill>
          <a:blip r:embed="rId5">
            <a:alphaModFix/>
          </a:blip>
          <a:stretch>
            <a:fillRect/>
          </a:stretch>
        </p:blipFill>
        <p:spPr>
          <a:xfrm>
            <a:off x="5056367" y="2562620"/>
            <a:ext cx="3978121" cy="1817566"/>
          </a:xfrm>
          <a:prstGeom prst="rect">
            <a:avLst/>
          </a:prstGeom>
          <a:noFill/>
          <a:ln>
            <a:noFill/>
          </a:ln>
        </p:spPr>
      </p:pic>
      <p:sp>
        <p:nvSpPr>
          <p:cNvPr id="385" name="Shape 385"/>
          <p:cNvSpPr txBox="1"/>
          <p:nvPr/>
        </p:nvSpPr>
        <p:spPr>
          <a:xfrm>
            <a:off x="2243671" y="6113895"/>
            <a:ext cx="4656667"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Build a mega-model including </a:t>
            </a:r>
            <a:r>
              <a:rPr lang="en" dirty="0" smtClean="0"/>
              <a:t>cross-cuts</a:t>
            </a:r>
            <a:endParaRPr lang="en" dirty="0"/>
          </a:p>
        </p:txBody>
      </p:sp>
      <p:sp>
        <p:nvSpPr>
          <p:cNvPr id="12"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0"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t>What have we done to model the ecosystem?</a:t>
            </a:r>
          </a:p>
          <a:p>
            <a:pPr marL="228600" lvl="0" indent="-228600">
              <a:spcBef>
                <a:spcPts val="0"/>
              </a:spcBef>
              <a:spcAft>
                <a:spcPts val="600"/>
              </a:spcAft>
              <a:buSzPct val="100000"/>
            </a:pPr>
            <a:r>
              <a:rPr lang="en" sz="1800" dirty="0">
                <a:solidFill>
                  <a:schemeClr val="bg1">
                    <a:lumMod val="75000"/>
                  </a:schemeClr>
                </a:solidFill>
              </a:rPr>
              <a:t>What next?</a:t>
            </a:r>
          </a:p>
          <a:p>
            <a:pPr lvl="0">
              <a:spcBef>
                <a:spcPts val="0"/>
              </a:spcBef>
              <a:spcAft>
                <a:spcPts val="600"/>
              </a:spcAft>
              <a:buNone/>
            </a:pPr>
            <a:endParaRPr sz="1600" dirty="0"/>
          </a:p>
        </p:txBody>
      </p:sp>
    </p:spTree>
    <p:extLst>
      <p:ext uri="{BB962C8B-B14F-4D97-AF65-F5344CB8AC3E}">
        <p14:creationId xmlns:p14="http://schemas.microsoft.com/office/powerpoint/2010/main" val="25423706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8" name="Shape 418"/>
          <p:cNvSpPr txBox="1">
            <a:spLocks noGrp="1"/>
          </p:cNvSpPr>
          <p:nvPr>
            <p:ph type="body" idx="1"/>
          </p:nvPr>
        </p:nvSpPr>
        <p:spPr>
          <a:xfrm>
            <a:off x="235500" y="3072604"/>
            <a:ext cx="4031700" cy="2674098"/>
          </a:xfrm>
          <a:prstGeom prst="rect">
            <a:avLst/>
          </a:prstGeom>
        </p:spPr>
        <p:txBody>
          <a:bodyPr lIns="91425" tIns="91425" rIns="91425" bIns="91425" anchor="t" anchorCtr="0">
            <a:noAutofit/>
          </a:bodyPr>
          <a:lstStyle/>
          <a:p>
            <a:pPr marL="228600" lvl="0" indent="-228600">
              <a:spcBef>
                <a:spcPts val="0"/>
              </a:spcBef>
              <a:spcAft>
                <a:spcPts val="600"/>
              </a:spcAft>
            </a:pPr>
            <a:r>
              <a:rPr lang="en" sz="1800" dirty="0"/>
              <a:t>Formal methods</a:t>
            </a:r>
          </a:p>
          <a:p>
            <a:pPr marL="228600" lvl="0" indent="-228600">
              <a:spcBef>
                <a:spcPts val="0"/>
              </a:spcBef>
              <a:spcAft>
                <a:spcPts val="600"/>
              </a:spcAft>
            </a:pPr>
            <a:r>
              <a:rPr lang="en" sz="1800" dirty="0"/>
              <a:t>Type systems (DSL)</a:t>
            </a:r>
          </a:p>
          <a:p>
            <a:pPr marL="228600" lvl="0" indent="-228600">
              <a:spcBef>
                <a:spcPts val="0"/>
              </a:spcBef>
              <a:spcAft>
                <a:spcPts val="600"/>
              </a:spcAft>
            </a:pPr>
            <a:r>
              <a:rPr lang="en" sz="1800" b="1" dirty="0" smtClean="0"/>
              <a:t>Construction following specification</a:t>
            </a:r>
            <a:endParaRPr lang="en" sz="1800" b="1" dirty="0"/>
          </a:p>
          <a:p>
            <a:pPr marL="228600" lvl="0" indent="-228600">
              <a:spcBef>
                <a:spcPts val="0"/>
              </a:spcBef>
              <a:spcAft>
                <a:spcPts val="600"/>
              </a:spcAft>
            </a:pPr>
            <a:r>
              <a:rPr lang="en" sz="1800" dirty="0"/>
              <a:t>Property-based </a:t>
            </a:r>
            <a:r>
              <a:rPr lang="en" sz="1800" dirty="0" smtClean="0"/>
              <a:t>testing &amp; survey</a:t>
            </a:r>
            <a:endParaRPr lang="en" sz="1800" dirty="0"/>
          </a:p>
          <a:p>
            <a:pPr marL="228600" lvl="0" indent="-228600" rtl="0">
              <a:spcBef>
                <a:spcPts val="0"/>
              </a:spcBef>
              <a:spcAft>
                <a:spcPts val="600"/>
              </a:spcAft>
            </a:pPr>
            <a:r>
              <a:rPr lang="en" sz="1800" dirty="0" smtClean="0"/>
              <a:t>Run time observation &amp; measurement</a:t>
            </a:r>
            <a:endParaRPr lang="en" sz="1800" dirty="0"/>
          </a:p>
          <a:p>
            <a:pPr marL="228600" indent="-228600">
              <a:spcAft>
                <a:spcPts val="600"/>
              </a:spcAft>
            </a:pPr>
            <a:endParaRPr sz="1800" dirty="0"/>
          </a:p>
        </p:txBody>
      </p:sp>
      <p:pic>
        <p:nvPicPr>
          <p:cNvPr id="419" name="Shape 419"/>
          <p:cNvPicPr preferRelativeResize="0"/>
          <p:nvPr/>
        </p:nvPicPr>
        <p:blipFill>
          <a:blip r:embed="rId3">
            <a:alphaModFix/>
          </a:blip>
          <a:stretch>
            <a:fillRect/>
          </a:stretch>
        </p:blipFill>
        <p:spPr>
          <a:xfrm>
            <a:off x="4022211" y="1086345"/>
            <a:ext cx="3441501" cy="1673286"/>
          </a:xfrm>
          <a:prstGeom prst="rect">
            <a:avLst/>
          </a:prstGeom>
          <a:noFill/>
          <a:ln>
            <a:noFill/>
          </a:ln>
        </p:spPr>
      </p:pic>
      <p:pic>
        <p:nvPicPr>
          <p:cNvPr id="420" name="Shape 420"/>
          <p:cNvPicPr preferRelativeResize="0"/>
          <p:nvPr/>
        </p:nvPicPr>
        <p:blipFill>
          <a:blip r:embed="rId4">
            <a:alphaModFix/>
          </a:blip>
          <a:stretch>
            <a:fillRect/>
          </a:stretch>
        </p:blipFill>
        <p:spPr>
          <a:xfrm>
            <a:off x="4737250" y="3468909"/>
            <a:ext cx="3687823" cy="1859489"/>
          </a:xfrm>
          <a:prstGeom prst="rect">
            <a:avLst/>
          </a:prstGeom>
          <a:noFill/>
          <a:ln>
            <a:noFill/>
          </a:ln>
        </p:spPr>
      </p:pic>
      <p:sp>
        <p:nvSpPr>
          <p:cNvPr id="421" name="Shape 421"/>
          <p:cNvSpPr txBox="1"/>
          <p:nvPr/>
        </p:nvSpPr>
        <p:spPr>
          <a:xfrm>
            <a:off x="4350625" y="2639699"/>
            <a:ext cx="3113100" cy="615483"/>
          </a:xfrm>
          <a:prstGeom prst="rect">
            <a:avLst/>
          </a:prstGeom>
          <a:noFill/>
          <a:ln>
            <a:noFill/>
          </a:ln>
        </p:spPr>
        <p:txBody>
          <a:bodyPr lIns="91425" tIns="91425" rIns="91425" bIns="91425" anchor="t" anchorCtr="0">
            <a:noAutofit/>
          </a:bodyPr>
          <a:lstStyle/>
          <a:p>
            <a:pPr lvl="0">
              <a:spcBef>
                <a:spcPts val="0"/>
              </a:spcBef>
              <a:buNone/>
            </a:pPr>
            <a:r>
              <a:rPr lang="en" i="1" dirty="0"/>
              <a:t>Generate script to deploy software to specific devices</a:t>
            </a:r>
          </a:p>
        </p:txBody>
      </p:sp>
      <p:sp>
        <p:nvSpPr>
          <p:cNvPr id="422" name="Shape 422"/>
          <p:cNvSpPr txBox="1"/>
          <p:nvPr/>
        </p:nvSpPr>
        <p:spPr>
          <a:xfrm>
            <a:off x="4737250" y="5117302"/>
            <a:ext cx="3687823" cy="730929"/>
          </a:xfrm>
          <a:prstGeom prst="rect">
            <a:avLst/>
          </a:prstGeom>
          <a:noFill/>
          <a:ln>
            <a:noFill/>
          </a:ln>
        </p:spPr>
        <p:txBody>
          <a:bodyPr lIns="91425" tIns="91425" rIns="91425" bIns="91425" anchor="t" anchorCtr="0">
            <a:noAutofit/>
          </a:bodyPr>
          <a:lstStyle/>
          <a:p>
            <a:pPr lvl="0" rtl="0">
              <a:spcBef>
                <a:spcPts val="0"/>
              </a:spcBef>
              <a:buNone/>
            </a:pPr>
            <a:r>
              <a:rPr lang="en" i="1" dirty="0"/>
              <a:t>Construct logger configuration to </a:t>
            </a:r>
            <a:r>
              <a:rPr lang="en" i="1" dirty="0" smtClean="0"/>
              <a:t>record &amp; monitor </a:t>
            </a:r>
            <a:r>
              <a:rPr lang="en" i="1" dirty="0"/>
              <a:t>key </a:t>
            </a:r>
            <a:r>
              <a:rPr lang="en" i="1" dirty="0" smtClean="0"/>
              <a:t>metrics</a:t>
            </a:r>
            <a:endParaRPr lang="en" i="1" dirty="0"/>
          </a:p>
        </p:txBody>
      </p:sp>
      <p:sp>
        <p:nvSpPr>
          <p:cNvPr id="425" name="Shape 425"/>
          <p:cNvSpPr txBox="1"/>
          <p:nvPr/>
        </p:nvSpPr>
        <p:spPr>
          <a:xfrm>
            <a:off x="355598" y="6051991"/>
            <a:ext cx="8408400" cy="378000"/>
          </a:xfrm>
          <a:prstGeom prst="rect">
            <a:avLst/>
          </a:prstGeom>
          <a:solidFill>
            <a:srgbClr val="FFFF99"/>
          </a:solidFill>
          <a:ln w="9525" cap="flat" cmpd="sng">
            <a:solidFill>
              <a:srgbClr val="000000"/>
            </a:solidFill>
            <a:prstDash val="solid"/>
            <a:round/>
            <a:headEnd type="none" w="med" len="med"/>
            <a:tailEnd type="none" w="med" len="med"/>
          </a:ln>
          <a:scene3d>
            <a:camera prst="orthographicFront"/>
            <a:lightRig rig="threePt" dir="t"/>
          </a:scene3d>
          <a:sp3d>
            <a:bevelT/>
          </a:sp3d>
        </p:spPr>
        <p:txBody>
          <a:bodyPr lIns="91425" tIns="91425" rIns="91425" bIns="91425" anchor="ctr" anchorCtr="0">
            <a:noAutofit/>
          </a:bodyPr>
          <a:lstStyle>
            <a:defPPr>
              <a:defRPr lang="en-US"/>
            </a:defPPr>
            <a:lvl1pPr marL="0" marR="0" lvl="0" indent="0" algn="ctr">
              <a:lnSpc>
                <a:spcPct val="100000"/>
              </a:lnSpc>
              <a:spcBef>
                <a:spcPts val="0"/>
              </a:spcBef>
              <a:spcAft>
                <a:spcPts val="0"/>
              </a:spcAft>
              <a:buNone/>
              <a:defRPr b="1"/>
            </a:lvl1pPr>
          </a:lstStyle>
          <a:p>
            <a:r>
              <a:rPr lang="en" dirty="0"/>
              <a:t>The ecosystem mega-model specifies behavior for the constructed </a:t>
            </a:r>
            <a:r>
              <a:rPr lang="en" dirty="0" smtClean="0"/>
              <a:t>system</a:t>
            </a:r>
            <a:endParaRPr lang="en" dirty="0"/>
          </a:p>
        </p:txBody>
      </p:sp>
      <p:sp>
        <p:nvSpPr>
          <p:cNvPr id="14" name="Shape 247"/>
          <p:cNvSpPr txBox="1">
            <a:spLocks/>
          </p:cNvSpPr>
          <p:nvPr/>
        </p:nvSpPr>
        <p:spPr bwMode="auto">
          <a:xfrm>
            <a:off x="235500" y="440966"/>
            <a:ext cx="4455936" cy="763500"/>
          </a:xfrm>
          <a:prstGeom prst="rect">
            <a:avLst/>
          </a:prstGeom>
          <a:noFill/>
          <a:ln w="9525">
            <a:noFill/>
            <a:miter lim="800000"/>
            <a:headEnd/>
            <a:tailEnd/>
          </a:ln>
        </p:spPr>
        <p:txBody>
          <a:bodyPr vert="horz" wrap="square" lIns="91425" tIns="91425" rIns="91425" bIns="91425" numCol="1" anchor="t" anchorCtr="0" compatLnSpc="1">
            <a:prstTxWarp prst="textNoShape">
              <a:avLst/>
            </a:prstTxWarp>
            <a:noAutofit/>
          </a:bodyPr>
          <a:lstStyle>
            <a:lvl1pPr lvl="0" algn="l" defTabSz="457200" rtl="0" eaLnBrk="1" fontAlgn="base" hangingPunct="1">
              <a:spcBef>
                <a:spcPts val="0"/>
              </a:spcBef>
              <a:spcAft>
                <a:spcPct val="0"/>
              </a:spcAft>
              <a:buSzPct val="100000"/>
              <a:defRPr sz="2400" kern="1200">
                <a:solidFill>
                  <a:schemeClr val="tx1"/>
                </a:solidFill>
                <a:latin typeface="Arial"/>
                <a:ea typeface="ＭＳ Ｐゴシック" charset="-128"/>
                <a:cs typeface="Arial"/>
              </a:defRPr>
            </a:lvl1pPr>
            <a:lvl2pPr lvl="1"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2pPr>
            <a:lvl3pPr lvl="2"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3pPr>
            <a:lvl4pPr lvl="3"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4pPr>
            <a:lvl5pPr lvl="4" algn="l" defTabSz="457200" rtl="0" eaLnBrk="1" fontAlgn="base" hangingPunct="1">
              <a:spcBef>
                <a:spcPts val="0"/>
              </a:spcBef>
              <a:spcAft>
                <a:spcPct val="0"/>
              </a:spcAft>
              <a:buSzPct val="100000"/>
              <a:defRPr sz="2400">
                <a:solidFill>
                  <a:schemeClr val="tx1"/>
                </a:solidFill>
                <a:latin typeface="Arial" charset="0"/>
                <a:ea typeface="ＭＳ Ｐゴシック" charset="-128"/>
                <a:cs typeface="ＭＳ Ｐゴシック" charset="-128"/>
              </a:defRPr>
            </a:lvl5pPr>
            <a:lvl6pPr marL="457200" lvl="5"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6pPr>
            <a:lvl7pPr marL="914400" lvl="6"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7pPr>
            <a:lvl8pPr marL="1371600" lvl="7"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8pPr>
            <a:lvl9pPr marL="1828800" lvl="8" algn="l" defTabSz="457200" rtl="0" eaLnBrk="1" fontAlgn="base" hangingPunct="1">
              <a:spcBef>
                <a:spcPts val="0"/>
              </a:spcBef>
              <a:spcAft>
                <a:spcPct val="0"/>
              </a:spcAft>
              <a:buSzPct val="100000"/>
              <a:defRPr sz="2400">
                <a:solidFill>
                  <a:schemeClr val="tx1"/>
                </a:solidFill>
                <a:latin typeface="Calibri" charset="0"/>
                <a:ea typeface="ＭＳ Ｐゴシック" charset="-128"/>
                <a:cs typeface="ＭＳ Ｐゴシック" charset="-128"/>
              </a:defRPr>
            </a:lvl9pPr>
          </a:lstStyle>
          <a:p>
            <a:r>
              <a:rPr lang="en" dirty="0" smtClean="0"/>
              <a:t>Modeling the Ecosystem</a:t>
            </a:r>
            <a:endParaRPr lang="en" dirty="0"/>
          </a:p>
        </p:txBody>
      </p:sp>
      <p:sp>
        <p:nvSpPr>
          <p:cNvPr id="11" name="Shape 302"/>
          <p:cNvSpPr txBox="1">
            <a:spLocks noGrp="1"/>
          </p:cNvSpPr>
          <p:nvPr>
            <p:ph type="body" idx="1"/>
          </p:nvPr>
        </p:nvSpPr>
        <p:spPr>
          <a:xfrm>
            <a:off x="0" y="965393"/>
            <a:ext cx="4014100" cy="1984500"/>
          </a:xfrm>
          <a:prstGeom prst="rect">
            <a:avLst/>
          </a:prstGeom>
        </p:spPr>
        <p:txBody>
          <a:bodyPr lIns="91425" tIns="91425" rIns="91425" bIns="91425" anchor="t" anchorCtr="0">
            <a:noAutofit/>
          </a:bodyPr>
          <a:lstStyle/>
          <a:p>
            <a:pPr marL="228600" lvl="0" indent="-228600">
              <a:spcBef>
                <a:spcPts val="0"/>
              </a:spcBef>
              <a:spcAft>
                <a:spcPts val="600"/>
              </a:spcAft>
              <a:buSzPct val="100000"/>
            </a:pPr>
            <a:r>
              <a:rPr lang="en" sz="1800" dirty="0">
                <a:solidFill>
                  <a:schemeClr val="bg1">
                    <a:lumMod val="75000"/>
                  </a:schemeClr>
                </a:solidFill>
              </a:rPr>
              <a:t>What is the ecosystem?</a:t>
            </a:r>
          </a:p>
          <a:p>
            <a:pPr marL="228600" lvl="0" indent="-228600">
              <a:spcBef>
                <a:spcPts val="0"/>
              </a:spcBef>
              <a:spcAft>
                <a:spcPts val="600"/>
              </a:spcAft>
              <a:buSzPct val="100000"/>
            </a:pPr>
            <a:r>
              <a:rPr lang="en" sz="1800" dirty="0">
                <a:solidFill>
                  <a:schemeClr val="bg1">
                    <a:lumMod val="75000"/>
                  </a:schemeClr>
                </a:solidFill>
              </a:rPr>
              <a:t>Why is the ecosystem important?</a:t>
            </a:r>
          </a:p>
          <a:p>
            <a:pPr marL="228600" lvl="0" indent="-228600">
              <a:spcBef>
                <a:spcPts val="0"/>
              </a:spcBef>
              <a:spcAft>
                <a:spcPts val="600"/>
              </a:spcAft>
              <a:buSzPct val="100000"/>
            </a:pPr>
            <a:r>
              <a:rPr lang="en" sz="1800" dirty="0">
                <a:solidFill>
                  <a:schemeClr val="bg1">
                    <a:lumMod val="75000"/>
                  </a:schemeClr>
                </a:solidFill>
              </a:rPr>
              <a:t>What have we done to model the ecosystem?</a:t>
            </a:r>
          </a:p>
          <a:p>
            <a:pPr marL="228600" lvl="0" indent="-228600">
              <a:spcBef>
                <a:spcPts val="0"/>
              </a:spcBef>
              <a:spcAft>
                <a:spcPts val="600"/>
              </a:spcAft>
              <a:buSzPct val="100000"/>
            </a:pPr>
            <a:r>
              <a:rPr lang="en" sz="1800" dirty="0"/>
              <a:t>What next?</a:t>
            </a:r>
          </a:p>
          <a:p>
            <a:pPr lvl="0">
              <a:spcBef>
                <a:spcPts val="0"/>
              </a:spcBef>
              <a:spcAft>
                <a:spcPts val="600"/>
              </a:spcAft>
              <a:buNone/>
            </a:pPr>
            <a:endParaRPr sz="1600" dirty="0"/>
          </a:p>
        </p:txBody>
      </p:sp>
    </p:spTree>
    <p:extLst>
      <p:ext uri="{BB962C8B-B14F-4D97-AF65-F5344CB8AC3E}">
        <p14:creationId xmlns:p14="http://schemas.microsoft.com/office/powerpoint/2010/main" val="456745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spTree>
    <p:extLst>
      <p:ext uri="{BB962C8B-B14F-4D97-AF65-F5344CB8AC3E}">
        <p14:creationId xmlns:p14="http://schemas.microsoft.com/office/powerpoint/2010/main" val="40214341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a:t>
            </a:r>
            <a:endParaRPr lang="en-US" dirty="0"/>
          </a:p>
        </p:txBody>
      </p:sp>
      <p:sp>
        <p:nvSpPr>
          <p:cNvPr id="3" name="Content Placeholder 2"/>
          <p:cNvSpPr>
            <a:spLocks noGrp="1"/>
          </p:cNvSpPr>
          <p:nvPr>
            <p:ph idx="1"/>
          </p:nvPr>
        </p:nvSpPr>
        <p:spPr>
          <a:xfrm>
            <a:off x="457200" y="980090"/>
            <a:ext cx="8229600" cy="4202787"/>
          </a:xfrm>
        </p:spPr>
        <p:txBody>
          <a:bodyPr/>
          <a:lstStyle/>
          <a:p>
            <a:r>
              <a:rPr lang="en-US" dirty="0" smtClean="0"/>
              <a:t>We model our problem space using a set of linked ontologies</a:t>
            </a:r>
          </a:p>
          <a:p>
            <a:pPr lvl="1"/>
            <a:r>
              <a:rPr lang="en-US" dirty="0" err="1"/>
              <a:t>ControlPoints</a:t>
            </a:r>
            <a:r>
              <a:rPr lang="en-US" dirty="0"/>
              <a:t> are code regions where functionality equivalent components can be </a:t>
            </a:r>
            <a:r>
              <a:rPr lang="en-US" dirty="0" smtClean="0"/>
              <a:t>injected</a:t>
            </a:r>
          </a:p>
          <a:p>
            <a:pPr lvl="1"/>
            <a:r>
              <a:rPr lang="en-US" dirty="0" smtClean="0"/>
              <a:t>Functional spec is conveyed by adding reusable properties to a core functional abstraction</a:t>
            </a:r>
          </a:p>
          <a:p>
            <a:pPr lvl="2"/>
            <a:r>
              <a:rPr lang="en-US" dirty="0" smtClean="0"/>
              <a:t>Contrast with the strategy of explicitly enumerating all possible functionalities</a:t>
            </a:r>
          </a:p>
          <a:p>
            <a:pPr lvl="1"/>
            <a:r>
              <a:rPr lang="en-US" dirty="0" smtClean="0"/>
              <a:t>E.g., a </a:t>
            </a:r>
            <a:r>
              <a:rPr lang="en-US" dirty="0" err="1" smtClean="0"/>
              <a:t>lossy</a:t>
            </a:r>
            <a:r>
              <a:rPr lang="en-US" dirty="0" smtClean="0"/>
              <a:t> compression algorithm for images:</a:t>
            </a:r>
          </a:p>
          <a:p>
            <a:pPr lvl="2"/>
            <a:r>
              <a:rPr lang="en-US" b="1" u="sng" dirty="0" smtClean="0"/>
              <a:t>compress</a:t>
            </a:r>
            <a:r>
              <a:rPr lang="en-US" dirty="0" smtClean="0"/>
              <a:t> : { </a:t>
            </a:r>
            <a:r>
              <a:rPr lang="en-US" i="1" dirty="0" err="1" smtClean="0"/>
              <a:t>lossy</a:t>
            </a:r>
            <a:r>
              <a:rPr lang="en-US" i="1" dirty="0" smtClean="0"/>
              <a:t> </a:t>
            </a:r>
            <a:r>
              <a:rPr lang="en-US" dirty="0" smtClean="0"/>
              <a:t>^ </a:t>
            </a:r>
            <a:r>
              <a:rPr lang="en-US" i="1" dirty="0" err="1" smtClean="0"/>
              <a:t>applicableToDataType</a:t>
            </a:r>
            <a:r>
              <a:rPr lang="en-US" i="1" dirty="0" smtClean="0"/>
              <a:t>(</a:t>
            </a:r>
            <a:r>
              <a:rPr lang="en-US" dirty="0" smtClean="0"/>
              <a:t>Image) }</a:t>
            </a:r>
            <a:endParaRPr lang="en-US" i="1" dirty="0"/>
          </a:p>
          <a:p>
            <a:pPr lvl="1"/>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28</a:t>
            </a:fld>
            <a:endParaRPr lang="en-US"/>
          </a:p>
        </p:txBody>
      </p:sp>
      <p:sp>
        <p:nvSpPr>
          <p:cNvPr id="6" name="TextBox 5"/>
          <p:cNvSpPr txBox="1"/>
          <p:nvPr/>
        </p:nvSpPr>
        <p:spPr>
          <a:xfrm>
            <a:off x="149505" y="5208971"/>
            <a:ext cx="3159839" cy="369332"/>
          </a:xfrm>
          <a:prstGeom prst="rect">
            <a:avLst/>
          </a:prstGeom>
          <a:noFill/>
        </p:spPr>
        <p:txBody>
          <a:bodyPr wrap="none" rtlCol="0">
            <a:spAutoFit/>
          </a:bodyPr>
          <a:lstStyle/>
          <a:p>
            <a:r>
              <a:rPr lang="en-US" dirty="0" smtClean="0"/>
              <a:t>Core functionality abstraction</a:t>
            </a:r>
            <a:endParaRPr lang="en-US" dirty="0"/>
          </a:p>
        </p:txBody>
      </p:sp>
      <p:cxnSp>
        <p:nvCxnSpPr>
          <p:cNvPr id="8" name="Straight Arrow Connector 7"/>
          <p:cNvCxnSpPr/>
          <p:nvPr/>
        </p:nvCxnSpPr>
        <p:spPr>
          <a:xfrm flipV="1">
            <a:off x="1761934" y="5009331"/>
            <a:ext cx="163128" cy="2159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558330" y="5552210"/>
            <a:ext cx="1800493" cy="369332"/>
          </a:xfrm>
          <a:prstGeom prst="rect">
            <a:avLst/>
          </a:prstGeom>
          <a:noFill/>
        </p:spPr>
        <p:txBody>
          <a:bodyPr wrap="none" rtlCol="0">
            <a:spAutoFit/>
          </a:bodyPr>
          <a:lstStyle/>
          <a:p>
            <a:r>
              <a:rPr lang="en-US" dirty="0" smtClean="0"/>
              <a:t>Simple property</a:t>
            </a:r>
            <a:endParaRPr lang="en-US" dirty="0"/>
          </a:p>
        </p:txBody>
      </p:sp>
      <p:cxnSp>
        <p:nvCxnSpPr>
          <p:cNvPr id="11" name="Straight Arrow Connector 10"/>
          <p:cNvCxnSpPr>
            <a:stCxn id="10" idx="0"/>
          </p:cNvCxnSpPr>
          <p:nvPr/>
        </p:nvCxnSpPr>
        <p:spPr>
          <a:xfrm flipV="1">
            <a:off x="3458577" y="5009331"/>
            <a:ext cx="0" cy="5428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918934" y="5921542"/>
            <a:ext cx="2005677" cy="369332"/>
          </a:xfrm>
          <a:prstGeom prst="rect">
            <a:avLst/>
          </a:prstGeom>
          <a:noFill/>
        </p:spPr>
        <p:txBody>
          <a:bodyPr wrap="none" rtlCol="0">
            <a:spAutoFit/>
          </a:bodyPr>
          <a:lstStyle/>
          <a:p>
            <a:r>
              <a:rPr lang="en-US" dirty="0" smtClean="0"/>
              <a:t>Complex property</a:t>
            </a:r>
            <a:endParaRPr lang="en-US" dirty="0"/>
          </a:p>
        </p:txBody>
      </p:sp>
      <p:cxnSp>
        <p:nvCxnSpPr>
          <p:cNvPr id="18" name="Straight Arrow Connector 17"/>
          <p:cNvCxnSpPr>
            <a:stCxn id="14" idx="0"/>
          </p:cNvCxnSpPr>
          <p:nvPr/>
        </p:nvCxnSpPr>
        <p:spPr>
          <a:xfrm flipV="1">
            <a:off x="4921773" y="5009331"/>
            <a:ext cx="70320" cy="912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6025885" y="5921542"/>
            <a:ext cx="1928733" cy="369332"/>
          </a:xfrm>
          <a:prstGeom prst="rect">
            <a:avLst/>
          </a:prstGeom>
          <a:noFill/>
        </p:spPr>
        <p:txBody>
          <a:bodyPr wrap="none" rtlCol="0">
            <a:spAutoFit/>
          </a:bodyPr>
          <a:lstStyle/>
          <a:p>
            <a:r>
              <a:rPr lang="en-US" dirty="0" smtClean="0"/>
              <a:t>Property variable</a:t>
            </a:r>
            <a:endParaRPr lang="en-US" dirty="0"/>
          </a:p>
        </p:txBody>
      </p:sp>
      <p:cxnSp>
        <p:nvCxnSpPr>
          <p:cNvPr id="23" name="Straight Arrow Connector 22"/>
          <p:cNvCxnSpPr>
            <a:stCxn id="22" idx="0"/>
          </p:cNvCxnSpPr>
          <p:nvPr/>
        </p:nvCxnSpPr>
        <p:spPr>
          <a:xfrm flipH="1" flipV="1">
            <a:off x="6978869" y="5009332"/>
            <a:ext cx="11383" cy="912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31126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a:t>
            </a:r>
            <a:endParaRPr lang="en-US" dirty="0"/>
          </a:p>
        </p:txBody>
      </p:sp>
      <p:sp>
        <p:nvSpPr>
          <p:cNvPr id="3" name="Content Placeholder 2"/>
          <p:cNvSpPr>
            <a:spLocks noGrp="1"/>
          </p:cNvSpPr>
          <p:nvPr>
            <p:ph idx="1"/>
          </p:nvPr>
        </p:nvSpPr>
        <p:spPr>
          <a:xfrm>
            <a:off x="457200" y="1065622"/>
            <a:ext cx="8229600" cy="3586192"/>
          </a:xfrm>
        </p:spPr>
        <p:txBody>
          <a:bodyPr/>
          <a:lstStyle/>
          <a:p>
            <a:r>
              <a:rPr lang="en-US" dirty="0" smtClean="0"/>
              <a:t>Annotations are one mechanism for conveying and storing knowledge about code</a:t>
            </a:r>
          </a:p>
          <a:p>
            <a:pPr lvl="1"/>
            <a:r>
              <a:rPr lang="en-US" dirty="0" smtClean="0"/>
              <a:t>Programmer (provides high-level intent)</a:t>
            </a:r>
          </a:p>
          <a:p>
            <a:pPr lvl="1"/>
            <a:r>
              <a:rPr lang="en-US" dirty="0" smtClean="0"/>
              <a:t>Static analysis (data flows, design patterns)</a:t>
            </a:r>
          </a:p>
          <a:p>
            <a:pPr lvl="1"/>
            <a:r>
              <a:rPr lang="en-US" dirty="0" smtClean="0"/>
              <a:t>Dynamic analysis (resource use, live code behavior)</a:t>
            </a:r>
          </a:p>
          <a:p>
            <a:pPr lvl="1"/>
            <a:r>
              <a:rPr lang="en-US" dirty="0" smtClean="0"/>
              <a:t>MUSE (extension of above)</a:t>
            </a:r>
          </a:p>
          <a:p>
            <a:r>
              <a:rPr lang="en-US" dirty="0" smtClean="0"/>
              <a:t>We auto generate annotation-concept bindings that can later be parsed into semantic models </a:t>
            </a:r>
          </a:p>
        </p:txBody>
      </p:sp>
      <p:sp>
        <p:nvSpPr>
          <p:cNvPr id="4" name="Slide Number Placeholder 3"/>
          <p:cNvSpPr>
            <a:spLocks noGrp="1"/>
          </p:cNvSpPr>
          <p:nvPr>
            <p:ph type="sldNum" sz="quarter" idx="12"/>
          </p:nvPr>
        </p:nvSpPr>
        <p:spPr/>
        <p:txBody>
          <a:bodyPr/>
          <a:lstStyle/>
          <a:p>
            <a:fld id="{0840E6D7-221B-40B7-B50C-C3B5231B0D1A}" type="slidenum">
              <a:rPr lang="en-US" smtClean="0"/>
              <a:pPr/>
              <a:t>29</a:t>
            </a:fld>
            <a:endParaRPr lang="en-US"/>
          </a:p>
        </p:txBody>
      </p:sp>
      <p:sp>
        <p:nvSpPr>
          <p:cNvPr id="9" name="Rectangle 8"/>
          <p:cNvSpPr/>
          <p:nvPr/>
        </p:nvSpPr>
        <p:spPr>
          <a:xfrm>
            <a:off x="1029348" y="4720413"/>
            <a:ext cx="7105660" cy="1754326"/>
          </a:xfrm>
          <a:prstGeom prst="rect">
            <a:avLst/>
          </a:prstGeom>
        </p:spPr>
        <p:txBody>
          <a:bodyPr wrap="square">
            <a:spAutoFit/>
          </a:bodyPr>
          <a:lstStyle/>
          <a:p>
            <a:r>
              <a:rPr lang="en-US" sz="1200" dirty="0" smtClean="0">
                <a:solidFill>
                  <a:srgbClr val="3F5FBF"/>
                </a:solidFill>
                <a:latin typeface="Courier New" panose="02070309020205020404" pitchFamily="49" charset="0"/>
              </a:rPr>
              <a:t>   /**</a:t>
            </a:r>
            <a:endParaRPr lang="en-US" sz="1200" dirty="0">
              <a:solidFill>
                <a:srgbClr val="3F5FBF"/>
              </a:solidFill>
              <a:latin typeface="Courier New" panose="02070309020205020404" pitchFamily="49" charset="0"/>
            </a:endParaRP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a:t>
            </a:r>
            <a:r>
              <a:rPr lang="en-US" sz="1200" b="1" dirty="0" err="1">
                <a:solidFill>
                  <a:srgbClr val="7F9FBF"/>
                </a:solidFill>
                <a:latin typeface="Courier New" panose="02070309020205020404" pitchFamily="49" charset="0"/>
              </a:rPr>
              <a:t>param</a:t>
            </a:r>
            <a:r>
              <a:rPr lang="en-US" sz="1200" b="1" dirty="0">
                <a:solidFill>
                  <a:srgbClr val="3F5FBF"/>
                </a:solidFill>
                <a:latin typeface="Courier New" panose="02070309020205020404" pitchFamily="49" charset="0"/>
              </a:rPr>
              <a:t> an array of bytes compressed with </a:t>
            </a:r>
            <a:r>
              <a:rPr lang="en-US" sz="1200" b="1" u="sng" dirty="0">
                <a:solidFill>
                  <a:srgbClr val="3F5FBF"/>
                </a:solidFill>
                <a:latin typeface="Courier New" panose="02070309020205020404" pitchFamily="49" charset="0"/>
              </a:rPr>
              <a:t>multi</a:t>
            </a:r>
            <a:r>
              <a:rPr lang="en-US" sz="1200" b="1" u="sng" dirty="0">
                <a:solidFill>
                  <a:srgbClr val="7F7F9F"/>
                </a:solidFill>
                <a:latin typeface="Courier New" panose="02070309020205020404" pitchFamily="49" charset="0"/>
              </a:rPr>
              <a:t>-</a:t>
            </a:r>
            <a:r>
              <a:rPr lang="en-US" sz="1200" b="1" u="sng" dirty="0">
                <a:solidFill>
                  <a:srgbClr val="3F5FBF"/>
                </a:solidFill>
                <a:latin typeface="Courier New" panose="02070309020205020404" pitchFamily="49" charset="0"/>
              </a:rPr>
              <a:t>pass LZMA (LZMA2)</a:t>
            </a:r>
          </a:p>
          <a:p>
            <a:r>
              <a:rPr lang="en-US" sz="1200" dirty="0">
                <a:solidFill>
                  <a:srgbClr val="3F5FBF"/>
                </a:solidFill>
                <a:latin typeface="Courier New" panose="02070309020205020404" pitchFamily="49" charset="0"/>
              </a:rPr>
              <a:t>     * </a:t>
            </a:r>
            <a:r>
              <a:rPr lang="en-US" sz="1200" b="1" dirty="0">
                <a:solidFill>
                  <a:srgbClr val="7F9FBF"/>
                </a:solidFill>
                <a:latin typeface="Courier New" panose="02070309020205020404" pitchFamily="49" charset="0"/>
              </a:rPr>
              <a:t>@return</a:t>
            </a:r>
            <a:r>
              <a:rPr lang="en-US" sz="1200" b="1" dirty="0">
                <a:solidFill>
                  <a:srgbClr val="3F5FBF"/>
                </a:solidFill>
                <a:latin typeface="Courier New" panose="02070309020205020404" pitchFamily="49" charset="0"/>
              </a:rPr>
              <a:t> the </a:t>
            </a:r>
            <a:r>
              <a:rPr lang="en-US" sz="1200" b="1" u="sng" dirty="0">
                <a:solidFill>
                  <a:srgbClr val="3F5FBF"/>
                </a:solidFill>
                <a:latin typeface="Courier New" panose="02070309020205020404" pitchFamily="49" charset="0"/>
              </a:rPr>
              <a:t>decompressed data</a:t>
            </a:r>
          </a:p>
          <a:p>
            <a:r>
              <a:rPr lang="en-US" sz="1200" dirty="0">
                <a:solidFill>
                  <a:srgbClr val="3F5FBF"/>
                </a:solidFill>
                <a:latin typeface="Courier New" panose="02070309020205020404" pitchFamily="49" charset="0"/>
              </a:rPr>
              <a:t>     */</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public</a:t>
            </a:r>
            <a:r>
              <a:rPr lang="en-US" sz="1200" b="1" dirty="0">
                <a:solidFill>
                  <a:srgbClr val="000000"/>
                </a:solidFill>
                <a:latin typeface="Courier New" panose="02070309020205020404" pitchFamily="49" charset="0"/>
              </a:rPr>
              <a:t> </a:t>
            </a:r>
            <a:r>
              <a:rPr lang="en-US" sz="1200" b="1" dirty="0">
                <a:solidFill>
                  <a:srgbClr val="646464"/>
                </a:solidFill>
                <a:latin typeface="Courier New" panose="02070309020205020404" pitchFamily="49" charset="0"/>
              </a:rPr>
              <a:t>@</a:t>
            </a:r>
            <a:r>
              <a:rPr lang="en-US" sz="1200" b="1" dirty="0" err="1">
                <a:solidFill>
                  <a:srgbClr val="646464"/>
                </a:solidFill>
                <a:latin typeface="Courier New" panose="02070309020205020404" pitchFamily="49" charset="0"/>
              </a:rPr>
              <a:t>BinaryData</a:t>
            </a:r>
            <a:r>
              <a:rPr lang="en-US" sz="1200" b="1"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decompress(</a:t>
            </a: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a:t>
            </a:r>
            <a:r>
              <a:rPr lang="en-US" sz="1200" dirty="0" err="1">
                <a:solidFill>
                  <a:srgbClr val="646464"/>
                </a:solidFill>
                <a:latin typeface="Courier New" panose="02070309020205020404" pitchFamily="49" charset="0"/>
              </a:rPr>
              <a:t>BinaryData</a:t>
            </a:r>
            <a:endParaRPr lang="en-US" sz="1200" dirty="0">
              <a:solidFill>
                <a:srgbClr val="646464"/>
              </a:solidFill>
              <a:latin typeface="Courier New" panose="02070309020205020404" pitchFamily="49" charset="0"/>
            </a:endParaRPr>
          </a:p>
          <a:p>
            <a:r>
              <a:rPr lang="en-US" sz="1200" dirty="0">
                <a:solidFill>
                  <a:srgbClr val="000000"/>
                </a:solidFill>
                <a:latin typeface="Courier New" panose="02070309020205020404" pitchFamily="49" charset="0"/>
              </a:rPr>
              <a:t>            </a:t>
            </a:r>
            <a:r>
              <a:rPr lang="en-US" sz="1200" dirty="0">
                <a:solidFill>
                  <a:srgbClr val="646464"/>
                </a:solidFill>
                <a:latin typeface="Courier New" panose="02070309020205020404" pitchFamily="49" charset="0"/>
              </a:rPr>
              <a:t>@Compressed</a:t>
            </a:r>
            <a:r>
              <a:rPr lang="en-US" sz="1200" dirty="0">
                <a:solidFill>
                  <a:srgbClr val="000000"/>
                </a:solidFill>
                <a:latin typeface="Courier New" panose="02070309020205020404" pitchFamily="49" charset="0"/>
              </a:rPr>
              <a:t>(</a:t>
            </a:r>
            <a:r>
              <a:rPr lang="en-US" sz="1200" dirty="0" err="1">
                <a:solidFill>
                  <a:srgbClr val="000000"/>
                </a:solidFill>
                <a:latin typeface="Courier New" panose="02070309020205020404" pitchFamily="49" charset="0"/>
              </a:rPr>
              <a:t>compressionAlgorithm</a:t>
            </a:r>
            <a:r>
              <a:rPr lang="en-US" sz="1200" dirty="0">
                <a:solidFill>
                  <a:srgbClr val="000000"/>
                </a:solidFill>
                <a:latin typeface="Courier New" panose="02070309020205020404" pitchFamily="49" charset="0"/>
              </a:rPr>
              <a:t>=LZMA2.</a:t>
            </a:r>
            <a:r>
              <a:rPr lang="en-US" sz="1200" b="1" dirty="0">
                <a:solidFill>
                  <a:srgbClr val="7F0055"/>
                </a:solidFill>
                <a:latin typeface="Courier New" panose="02070309020205020404" pitchFamily="49" charset="0"/>
              </a:rPr>
              <a:t>class</a:t>
            </a:r>
            <a:r>
              <a:rPr lang="en-US" sz="1200" b="1" dirty="0">
                <a:solidFill>
                  <a:srgbClr val="000000"/>
                </a:solidFill>
                <a:latin typeface="Courier New" panose="02070309020205020404" pitchFamily="49" charset="0"/>
              </a:rPr>
              <a:t>)</a:t>
            </a:r>
          </a:p>
          <a:p>
            <a:r>
              <a:rPr lang="en-US" sz="1200" dirty="0">
                <a:solidFill>
                  <a:srgbClr val="000000"/>
                </a:solidFill>
                <a:latin typeface="Courier New" panose="02070309020205020404" pitchFamily="49" charset="0"/>
              </a:rPr>
              <a:t>            </a:t>
            </a:r>
            <a:r>
              <a:rPr lang="en-US" sz="1200" b="1" dirty="0">
                <a:solidFill>
                  <a:srgbClr val="7F0055"/>
                </a:solidFill>
                <a:latin typeface="Courier New" panose="02070309020205020404" pitchFamily="49" charset="0"/>
              </a:rPr>
              <a:t>byte</a:t>
            </a:r>
            <a:r>
              <a:rPr lang="en-US" sz="1200" b="1" dirty="0">
                <a:solidFill>
                  <a:srgbClr val="000000"/>
                </a:solidFill>
                <a:latin typeface="Courier New" panose="02070309020205020404" pitchFamily="49" charset="0"/>
              </a:rPr>
              <a:t>[] </a:t>
            </a:r>
            <a:r>
              <a:rPr lang="en-US" sz="1200" b="1" dirty="0">
                <a:solidFill>
                  <a:srgbClr val="6A3E3E"/>
                </a:solidFill>
                <a:latin typeface="Courier New" panose="02070309020205020404" pitchFamily="49" charset="0"/>
              </a:rPr>
              <a:t>data</a:t>
            </a:r>
          </a:p>
          <a:p>
            <a:r>
              <a:rPr lang="en-US" sz="1200" dirty="0">
                <a:solidFill>
                  <a:srgbClr val="000000"/>
                </a:solidFill>
                <a:latin typeface="Courier New" panose="02070309020205020404" pitchFamily="49" charset="0"/>
              </a:rPr>
              <a:t>            </a:t>
            </a:r>
            <a:r>
              <a:rPr lang="en-US" sz="1200" dirty="0" smtClean="0">
                <a:solidFill>
                  <a:srgbClr val="000000"/>
                </a:solidFill>
                <a:latin typeface="Courier New" panose="02070309020205020404" pitchFamily="49" charset="0"/>
              </a:rPr>
              <a:t>){</a:t>
            </a:r>
            <a:endParaRPr lang="en-US" sz="1200" dirty="0"/>
          </a:p>
        </p:txBody>
      </p:sp>
    </p:spTree>
    <p:extLst>
      <p:ext uri="{BB962C8B-B14F-4D97-AF65-F5344CB8AC3E}">
        <p14:creationId xmlns:p14="http://schemas.microsoft.com/office/powerpoint/2010/main" val="4032034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700686" y="1103575"/>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4758138" y="483578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3256863" cy="1200329"/>
          </a:xfrm>
          <a:prstGeom prst="rect">
            <a:avLst/>
          </a:prstGeom>
          <a:noFill/>
        </p:spPr>
        <p:txBody>
          <a:bodyPr wrap="square" rtlCol="0">
            <a:spAutoFit/>
          </a:bodyPr>
          <a:lstStyle/>
          <a:p>
            <a:r>
              <a:rPr lang="en-US" dirty="0" smtClean="0">
                <a:solidFill>
                  <a:srgbClr val="FF0000"/>
                </a:solidFill>
              </a:rPr>
              <a:t>Publications (list them?):</a:t>
            </a:r>
          </a:p>
          <a:p>
            <a:r>
              <a:rPr lang="en-US" dirty="0" smtClean="0">
                <a:solidFill>
                  <a:srgbClr val="FF0000"/>
                </a:solidFill>
              </a:rPr>
              <a:t> 1 presented already</a:t>
            </a:r>
          </a:p>
          <a:p>
            <a:r>
              <a:rPr lang="en-US" dirty="0">
                <a:solidFill>
                  <a:srgbClr val="FF0000"/>
                </a:solidFill>
              </a:rPr>
              <a:t> </a:t>
            </a:r>
            <a:r>
              <a:rPr lang="en-US" dirty="0" smtClean="0">
                <a:solidFill>
                  <a:srgbClr val="FF0000"/>
                </a:solidFill>
              </a:rPr>
              <a:t> 2 accepted</a:t>
            </a:r>
          </a:p>
          <a:p>
            <a:r>
              <a:rPr lang="en-US" dirty="0" smtClean="0">
                <a:solidFill>
                  <a:srgbClr val="FF0000"/>
                </a:solidFill>
              </a:rPr>
              <a:t>  3 in submission  </a:t>
            </a:r>
            <a:endParaRPr lang="en-US" dirty="0">
              <a:solidFill>
                <a:srgbClr val="FF0000"/>
              </a:solidFill>
            </a:endParaRPr>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513313" y="3999908"/>
            <a:ext cx="1610121" cy="338554"/>
          </a:xfrm>
          <a:prstGeom prst="rect">
            <a:avLst/>
          </a:prstGeom>
          <a:noFill/>
        </p:spPr>
        <p:txBody>
          <a:bodyPr wrap="square" rtlCol="0">
            <a:spAutoFit/>
          </a:bodyPr>
          <a:lstStyle/>
          <a:p>
            <a:r>
              <a:rPr lang="en-US" sz="1600" dirty="0" smtClean="0">
                <a:latin typeface="Arial Narrow" panose="020B0606020202030204" pitchFamily="34" charset="0"/>
              </a:rPr>
              <a:t>Recently Started</a:t>
            </a:r>
            <a:endParaRPr lang="en-US" sz="1600" dirty="0">
              <a:latin typeface="Arial Narrow" panose="020B0606020202030204" pitchFamily="34" charset="0"/>
            </a:endParaRPr>
          </a:p>
        </p:txBody>
      </p:sp>
      <p:sp>
        <p:nvSpPr>
          <p:cNvPr id="61" name="TextBox 60"/>
          <p:cNvSpPr txBox="1"/>
          <p:nvPr/>
        </p:nvSpPr>
        <p:spPr>
          <a:xfrm>
            <a:off x="7744767" y="2629201"/>
            <a:ext cx="1147211" cy="1077218"/>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3231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30</a:t>
            </a:fld>
            <a:endParaRPr lang="en-US"/>
          </a:p>
        </p:txBody>
      </p:sp>
      <p:pic>
        <p:nvPicPr>
          <p:cNvPr id="5" name="Picture 4"/>
          <p:cNvPicPr>
            <a:picLocks noChangeAspect="1"/>
          </p:cNvPicPr>
          <p:nvPr/>
        </p:nvPicPr>
        <p:blipFill>
          <a:blip r:embed="rId2"/>
          <a:stretch>
            <a:fillRect/>
          </a:stretch>
        </p:blipFill>
        <p:spPr>
          <a:xfrm>
            <a:off x="258552" y="1080876"/>
            <a:ext cx="8234851" cy="5357362"/>
          </a:xfrm>
          <a:prstGeom prst="rect">
            <a:avLst/>
          </a:prstGeom>
        </p:spPr>
      </p:pic>
    </p:spTree>
    <p:extLst>
      <p:ext uri="{BB962C8B-B14F-4D97-AF65-F5344CB8AC3E}">
        <p14:creationId xmlns:p14="http://schemas.microsoft.com/office/powerpoint/2010/main" val="42377200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248"/>
          <p:cNvSpPr/>
          <p:nvPr/>
        </p:nvSpPr>
        <p:spPr>
          <a:xfrm>
            <a:off x="146827" y="1002029"/>
            <a:ext cx="1617407" cy="2305491"/>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itle 1"/>
          <p:cNvSpPr>
            <a:spLocks noGrp="1"/>
          </p:cNvSpPr>
          <p:nvPr>
            <p:ph type="title"/>
          </p:nvPr>
        </p:nvSpPr>
        <p:spPr/>
        <p:txBody>
          <a:bodyPr/>
          <a:lstStyle/>
          <a:p>
            <a:r>
              <a:rPr lang="en-US" dirty="0" smtClean="0"/>
              <a:t>General Analysis Algorithm</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31</a:t>
            </a:fld>
            <a:endParaRPr lang="en-US"/>
          </a:p>
        </p:txBody>
      </p:sp>
      <p:sp>
        <p:nvSpPr>
          <p:cNvPr id="6" name="Rectangle 5"/>
          <p:cNvSpPr/>
          <p:nvPr/>
        </p:nvSpPr>
        <p:spPr>
          <a:xfrm>
            <a:off x="2207011" y="980030"/>
            <a:ext cx="4718445" cy="4696008"/>
          </a:xfrm>
          <a:prstGeom prst="rect">
            <a:avLst/>
          </a:prstGeom>
          <a:solidFill>
            <a:schemeClr val="accent1">
              <a:lumMod val="40000"/>
              <a:lumOff val="60000"/>
            </a:schemeClr>
          </a:solidFill>
          <a:ln w="25400">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a:off x="1761892" y="1754151"/>
            <a:ext cx="445119" cy="4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Diamond 8"/>
          <p:cNvSpPr/>
          <p:nvPr/>
        </p:nvSpPr>
        <p:spPr>
          <a:xfrm>
            <a:off x="2263699" y="1260090"/>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Match Mission Functionality</a:t>
            </a:r>
            <a:endParaRPr lang="en-US" sz="1100" dirty="0">
              <a:solidFill>
                <a:schemeClr val="tx1"/>
              </a:solidFill>
            </a:endParaRPr>
          </a:p>
        </p:txBody>
      </p:sp>
      <p:cxnSp>
        <p:nvCxnSpPr>
          <p:cNvPr id="10" name="Straight Arrow Connector 9"/>
          <p:cNvCxnSpPr/>
          <p:nvPr/>
        </p:nvCxnSpPr>
        <p:spPr>
          <a:xfrm flipV="1">
            <a:off x="3809815" y="1979552"/>
            <a:ext cx="108092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Hexagon 14"/>
          <p:cNvSpPr/>
          <p:nvPr/>
        </p:nvSpPr>
        <p:spPr>
          <a:xfrm>
            <a:off x="4928229" y="1548435"/>
            <a:ext cx="1375319"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(functionality)</a:t>
            </a:r>
            <a:endParaRPr lang="en-US" sz="1100" dirty="0">
              <a:solidFill>
                <a:srgbClr val="000000"/>
              </a:solidFill>
            </a:endParaRPr>
          </a:p>
        </p:txBody>
      </p:sp>
      <p:cxnSp>
        <p:nvCxnSpPr>
          <p:cNvPr id="17" name="Straight Arrow Connector 16"/>
          <p:cNvCxnSpPr/>
          <p:nvPr/>
        </p:nvCxnSpPr>
        <p:spPr>
          <a:xfrm flipH="1">
            <a:off x="4002821" y="1620097"/>
            <a:ext cx="1065871"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 idx="2"/>
            <a:endCxn id="29" idx="0"/>
          </p:cNvCxnSpPr>
          <p:nvPr/>
        </p:nvCxnSpPr>
        <p:spPr>
          <a:xfrm>
            <a:off x="3205977" y="2230247"/>
            <a:ext cx="7437" cy="4383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378557" y="2011158"/>
            <a:ext cx="413896" cy="307777"/>
          </a:xfrm>
          <a:prstGeom prst="rect">
            <a:avLst/>
          </a:prstGeom>
          <a:noFill/>
        </p:spPr>
        <p:txBody>
          <a:bodyPr wrap="none" rtlCol="0">
            <a:spAutoFit/>
          </a:bodyPr>
          <a:lstStyle/>
          <a:p>
            <a:r>
              <a:rPr lang="en-US" sz="1400" dirty="0" smtClean="0"/>
              <a:t>No</a:t>
            </a:r>
            <a:endParaRPr lang="en-US" dirty="0"/>
          </a:p>
        </p:txBody>
      </p:sp>
      <p:sp>
        <p:nvSpPr>
          <p:cNvPr id="28" name="TextBox 27"/>
          <p:cNvSpPr txBox="1"/>
          <p:nvPr/>
        </p:nvSpPr>
        <p:spPr>
          <a:xfrm>
            <a:off x="2792080" y="2230247"/>
            <a:ext cx="477567" cy="307777"/>
          </a:xfrm>
          <a:prstGeom prst="rect">
            <a:avLst/>
          </a:prstGeom>
          <a:noFill/>
        </p:spPr>
        <p:txBody>
          <a:bodyPr wrap="none" rtlCol="0">
            <a:spAutoFit/>
          </a:bodyPr>
          <a:lstStyle/>
          <a:p>
            <a:r>
              <a:rPr lang="en-US" sz="1400" dirty="0" smtClean="0"/>
              <a:t>Yes</a:t>
            </a:r>
            <a:endParaRPr lang="en-US" dirty="0"/>
          </a:p>
        </p:txBody>
      </p:sp>
      <p:sp>
        <p:nvSpPr>
          <p:cNvPr id="29" name="Diamond 28"/>
          <p:cNvSpPr/>
          <p:nvPr/>
        </p:nvSpPr>
        <p:spPr>
          <a:xfrm>
            <a:off x="2271136" y="2668554"/>
            <a:ext cx="1884555" cy="970157"/>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Fit Resource Constraints</a:t>
            </a:r>
            <a:endParaRPr lang="en-US" sz="1100" dirty="0">
              <a:solidFill>
                <a:schemeClr val="tx1"/>
              </a:solidFill>
            </a:endParaRPr>
          </a:p>
        </p:txBody>
      </p:sp>
      <p:cxnSp>
        <p:nvCxnSpPr>
          <p:cNvPr id="30" name="Straight Arrow Connector 29"/>
          <p:cNvCxnSpPr>
            <a:stCxn id="29" idx="3"/>
            <a:endCxn id="36" idx="3"/>
          </p:cNvCxnSpPr>
          <p:nvPr/>
        </p:nvCxnSpPr>
        <p:spPr>
          <a:xfrm>
            <a:off x="4155691" y="3153633"/>
            <a:ext cx="8474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858212" y="1484236"/>
            <a:ext cx="2605773"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9" idx="2"/>
            <a:endCxn id="51" idx="0"/>
          </p:cNvCxnSpPr>
          <p:nvPr/>
        </p:nvCxnSpPr>
        <p:spPr>
          <a:xfrm>
            <a:off x="3213414" y="3638711"/>
            <a:ext cx="7432" cy="173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376206" y="3153632"/>
            <a:ext cx="413896" cy="307777"/>
          </a:xfrm>
          <a:prstGeom prst="rect">
            <a:avLst/>
          </a:prstGeom>
          <a:noFill/>
        </p:spPr>
        <p:txBody>
          <a:bodyPr wrap="none" rtlCol="0">
            <a:spAutoFit/>
          </a:bodyPr>
          <a:lstStyle/>
          <a:p>
            <a:r>
              <a:rPr lang="en-US" sz="1400" dirty="0" smtClean="0"/>
              <a:t>No</a:t>
            </a:r>
            <a:endParaRPr lang="en-US" dirty="0"/>
          </a:p>
        </p:txBody>
      </p:sp>
      <p:sp>
        <p:nvSpPr>
          <p:cNvPr id="34" name="TextBox 33"/>
          <p:cNvSpPr txBox="1"/>
          <p:nvPr/>
        </p:nvSpPr>
        <p:spPr>
          <a:xfrm>
            <a:off x="2719117" y="3603097"/>
            <a:ext cx="477567" cy="307777"/>
          </a:xfrm>
          <a:prstGeom prst="rect">
            <a:avLst/>
          </a:prstGeom>
          <a:noFill/>
        </p:spPr>
        <p:txBody>
          <a:bodyPr wrap="none" rtlCol="0">
            <a:spAutoFit/>
          </a:bodyPr>
          <a:lstStyle/>
          <a:p>
            <a:r>
              <a:rPr lang="en-US" sz="1400" dirty="0" smtClean="0"/>
              <a:t>Yes</a:t>
            </a:r>
            <a:endParaRPr lang="en-US" dirty="0"/>
          </a:p>
        </p:txBody>
      </p:sp>
      <p:sp>
        <p:nvSpPr>
          <p:cNvPr id="36" name="Hexagon 35"/>
          <p:cNvSpPr/>
          <p:nvPr/>
        </p:nvSpPr>
        <p:spPr>
          <a:xfrm>
            <a:off x="5003180" y="2722603"/>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(resources)</a:t>
            </a:r>
            <a:endParaRPr lang="en-US" sz="1100" dirty="0">
              <a:solidFill>
                <a:srgbClr val="000000"/>
              </a:solidFill>
            </a:endParaRPr>
          </a:p>
        </p:txBody>
      </p:sp>
      <p:cxnSp>
        <p:nvCxnSpPr>
          <p:cNvPr id="38" name="Straight Arrow Connector 37"/>
          <p:cNvCxnSpPr/>
          <p:nvPr/>
        </p:nvCxnSpPr>
        <p:spPr>
          <a:xfrm flipV="1">
            <a:off x="6417520" y="1484236"/>
            <a:ext cx="0" cy="1669398"/>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51" name="Diamond 50"/>
          <p:cNvSpPr/>
          <p:nvPr/>
        </p:nvSpPr>
        <p:spPr>
          <a:xfrm>
            <a:off x="2585226" y="3812676"/>
            <a:ext cx="1271239"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Builds</a:t>
            </a:r>
            <a:endParaRPr lang="en-US" sz="1100" dirty="0">
              <a:solidFill>
                <a:schemeClr val="tx1"/>
              </a:solidFill>
            </a:endParaRPr>
          </a:p>
        </p:txBody>
      </p:sp>
      <p:cxnSp>
        <p:nvCxnSpPr>
          <p:cNvPr id="52" name="Straight Arrow Connector 51"/>
          <p:cNvCxnSpPr>
            <a:stCxn id="51" idx="3"/>
            <a:endCxn id="57" idx="3"/>
          </p:cNvCxnSpPr>
          <p:nvPr/>
        </p:nvCxnSpPr>
        <p:spPr>
          <a:xfrm>
            <a:off x="3856465" y="4132159"/>
            <a:ext cx="1139277" cy="2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3636338" y="1372399"/>
            <a:ext cx="2827647" cy="1093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51" idx="2"/>
            <a:endCxn id="61" idx="0"/>
          </p:cNvCxnSpPr>
          <p:nvPr/>
        </p:nvCxnSpPr>
        <p:spPr>
          <a:xfrm flipH="1">
            <a:off x="3218986" y="4451642"/>
            <a:ext cx="1860" cy="2587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4378342" y="4220775"/>
            <a:ext cx="413896" cy="307777"/>
          </a:xfrm>
          <a:prstGeom prst="rect">
            <a:avLst/>
          </a:prstGeom>
          <a:noFill/>
        </p:spPr>
        <p:txBody>
          <a:bodyPr wrap="none" rtlCol="0">
            <a:spAutoFit/>
          </a:bodyPr>
          <a:lstStyle/>
          <a:p>
            <a:r>
              <a:rPr lang="en-US" sz="1400" dirty="0" smtClean="0"/>
              <a:t>No</a:t>
            </a:r>
            <a:endParaRPr lang="en-US" dirty="0"/>
          </a:p>
        </p:txBody>
      </p:sp>
      <p:sp>
        <p:nvSpPr>
          <p:cNvPr id="56" name="TextBox 55"/>
          <p:cNvSpPr txBox="1"/>
          <p:nvPr/>
        </p:nvSpPr>
        <p:spPr>
          <a:xfrm>
            <a:off x="2719116" y="4402578"/>
            <a:ext cx="477567" cy="307777"/>
          </a:xfrm>
          <a:prstGeom prst="rect">
            <a:avLst/>
          </a:prstGeom>
          <a:noFill/>
        </p:spPr>
        <p:txBody>
          <a:bodyPr wrap="none" rtlCol="0">
            <a:spAutoFit/>
          </a:bodyPr>
          <a:lstStyle/>
          <a:p>
            <a:r>
              <a:rPr lang="en-US" sz="1400" dirty="0" smtClean="0"/>
              <a:t>Yes</a:t>
            </a:r>
            <a:endParaRPr lang="en-US" dirty="0"/>
          </a:p>
        </p:txBody>
      </p:sp>
      <p:sp>
        <p:nvSpPr>
          <p:cNvPr id="57" name="Hexagon 56"/>
          <p:cNvSpPr/>
          <p:nvPr/>
        </p:nvSpPr>
        <p:spPr>
          <a:xfrm>
            <a:off x="4995742" y="37033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000000"/>
                </a:solidFill>
              </a:rPr>
              <a:t>Look for compose options (transforms)</a:t>
            </a:r>
            <a:endParaRPr lang="en-US" sz="1100" dirty="0">
              <a:solidFill>
                <a:srgbClr val="000000"/>
              </a:solidFill>
            </a:endParaRPr>
          </a:p>
        </p:txBody>
      </p:sp>
      <p:cxnSp>
        <p:nvCxnSpPr>
          <p:cNvPr id="58" name="Straight Arrow Connector 57"/>
          <p:cNvCxnSpPr/>
          <p:nvPr/>
        </p:nvCxnSpPr>
        <p:spPr>
          <a:xfrm flipV="1">
            <a:off x="6538935" y="1383329"/>
            <a:ext cx="12401" cy="275101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61" name="Diamond 60"/>
          <p:cNvSpPr/>
          <p:nvPr/>
        </p:nvSpPr>
        <p:spPr>
          <a:xfrm>
            <a:off x="2596377" y="4710355"/>
            <a:ext cx="1245217" cy="638966"/>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Runs</a:t>
            </a:r>
            <a:endParaRPr lang="en-US" sz="1100" dirty="0">
              <a:solidFill>
                <a:schemeClr val="tx1"/>
              </a:solidFill>
            </a:endParaRPr>
          </a:p>
        </p:txBody>
      </p:sp>
      <p:cxnSp>
        <p:nvCxnSpPr>
          <p:cNvPr id="62" name="Straight Arrow Connector 61"/>
          <p:cNvCxnSpPr>
            <a:stCxn id="61" idx="3"/>
            <a:endCxn id="67" idx="3"/>
          </p:cNvCxnSpPr>
          <p:nvPr/>
        </p:nvCxnSpPr>
        <p:spPr>
          <a:xfrm>
            <a:off x="3841594" y="5029838"/>
            <a:ext cx="1161586" cy="3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61" idx="2"/>
          </p:cNvCxnSpPr>
          <p:nvPr/>
        </p:nvCxnSpPr>
        <p:spPr>
          <a:xfrm>
            <a:off x="3218986" y="5349321"/>
            <a:ext cx="1860" cy="493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368768" y="5137430"/>
            <a:ext cx="413896" cy="307777"/>
          </a:xfrm>
          <a:prstGeom prst="rect">
            <a:avLst/>
          </a:prstGeom>
          <a:noFill/>
        </p:spPr>
        <p:txBody>
          <a:bodyPr wrap="none" rtlCol="0">
            <a:spAutoFit/>
          </a:bodyPr>
          <a:lstStyle/>
          <a:p>
            <a:r>
              <a:rPr lang="en-US" sz="1400" dirty="0" smtClean="0"/>
              <a:t>No</a:t>
            </a:r>
            <a:endParaRPr lang="en-US" dirty="0"/>
          </a:p>
        </p:txBody>
      </p:sp>
      <p:sp>
        <p:nvSpPr>
          <p:cNvPr id="66" name="TextBox 65"/>
          <p:cNvSpPr txBox="1"/>
          <p:nvPr/>
        </p:nvSpPr>
        <p:spPr>
          <a:xfrm>
            <a:off x="2719115" y="5351599"/>
            <a:ext cx="477567" cy="307777"/>
          </a:xfrm>
          <a:prstGeom prst="rect">
            <a:avLst/>
          </a:prstGeom>
          <a:noFill/>
        </p:spPr>
        <p:txBody>
          <a:bodyPr wrap="none" rtlCol="0">
            <a:spAutoFit/>
          </a:bodyPr>
          <a:lstStyle/>
          <a:p>
            <a:r>
              <a:rPr lang="en-US" sz="1400" dirty="0" smtClean="0"/>
              <a:t>Yes</a:t>
            </a:r>
            <a:endParaRPr lang="en-US" dirty="0"/>
          </a:p>
        </p:txBody>
      </p:sp>
      <p:sp>
        <p:nvSpPr>
          <p:cNvPr id="67" name="Hexagon 66"/>
          <p:cNvSpPr/>
          <p:nvPr/>
        </p:nvSpPr>
        <p:spPr>
          <a:xfrm>
            <a:off x="5003180" y="4602108"/>
            <a:ext cx="1375318" cy="86206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Re-profile DFUs or Manual Input (e.g. fix DFU metadata)</a:t>
            </a:r>
            <a:endParaRPr lang="en-US" sz="1100" dirty="0">
              <a:solidFill>
                <a:schemeClr val="tx1"/>
              </a:solidFill>
            </a:endParaRPr>
          </a:p>
        </p:txBody>
      </p:sp>
      <p:cxnSp>
        <p:nvCxnSpPr>
          <p:cNvPr id="69" name="Straight Arrow Connector 68"/>
          <p:cNvCxnSpPr/>
          <p:nvPr/>
        </p:nvCxnSpPr>
        <p:spPr>
          <a:xfrm flipH="1">
            <a:off x="3402767" y="1260090"/>
            <a:ext cx="3148569" cy="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6643018" y="1260090"/>
            <a:ext cx="0" cy="377305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67" idx="0"/>
          </p:cNvCxnSpPr>
          <p:nvPr/>
        </p:nvCxnSpPr>
        <p:spPr>
          <a:xfrm flipV="1">
            <a:off x="6378498" y="5029838"/>
            <a:ext cx="264520" cy="330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7" idx="0"/>
          </p:cNvCxnSpPr>
          <p:nvPr/>
        </p:nvCxnSpPr>
        <p:spPr>
          <a:xfrm>
            <a:off x="6371060" y="4134338"/>
            <a:ext cx="92925" cy="0"/>
          </a:xfrm>
          <a:prstGeom prst="straightConnector1">
            <a:avLst/>
          </a:prstGeom>
          <a:ln>
            <a:prstDash val="dash"/>
            <a:tailEnd type="none"/>
          </a:ln>
        </p:spPr>
        <p:style>
          <a:lnRef idx="2">
            <a:schemeClr val="accent1"/>
          </a:lnRef>
          <a:fillRef idx="0">
            <a:schemeClr val="accent1"/>
          </a:fillRef>
          <a:effectRef idx="1">
            <a:schemeClr val="accent1"/>
          </a:effectRef>
          <a:fontRef idx="minor">
            <a:schemeClr val="tx1"/>
          </a:fontRef>
        </p:style>
      </p:cxnSp>
      <p:sp>
        <p:nvSpPr>
          <p:cNvPr id="98" name="Flowchart: Terminator 97"/>
          <p:cNvSpPr/>
          <p:nvPr/>
        </p:nvSpPr>
        <p:spPr>
          <a:xfrm>
            <a:off x="2853781" y="5843239"/>
            <a:ext cx="2298081" cy="301752"/>
          </a:xfrm>
          <a:prstGeom prst="flowChartTermina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Deploy new variant</a:t>
            </a:r>
            <a:endParaRPr lang="en-US" dirty="0">
              <a:solidFill>
                <a:schemeClr val="tx1"/>
              </a:solidFill>
            </a:endParaRPr>
          </a:p>
        </p:txBody>
      </p:sp>
      <p:sp>
        <p:nvSpPr>
          <p:cNvPr id="42" name="TextBox 41"/>
          <p:cNvSpPr txBox="1"/>
          <p:nvPr/>
        </p:nvSpPr>
        <p:spPr>
          <a:xfrm>
            <a:off x="7630511" y="1296932"/>
            <a:ext cx="2443656" cy="646331"/>
          </a:xfrm>
          <a:prstGeom prst="rect">
            <a:avLst/>
          </a:prstGeom>
          <a:solidFill>
            <a:schemeClr val="tx1"/>
          </a:solidFill>
        </p:spPr>
        <p:txBody>
          <a:bodyPr wrap="square" rtlCol="0">
            <a:spAutoFit/>
          </a:bodyPr>
          <a:lstStyle/>
          <a:p>
            <a:r>
              <a:rPr lang="en-US" dirty="0" smtClean="0">
                <a:solidFill>
                  <a:schemeClr val="bg1"/>
                </a:solidFill>
              </a:rPr>
              <a:t>Sent comments on this separately</a:t>
            </a:r>
            <a:endParaRPr lang="en-US" dirty="0">
              <a:solidFill>
                <a:schemeClr val="bg1"/>
              </a:solidFill>
            </a:endParaRPr>
          </a:p>
        </p:txBody>
      </p:sp>
      <p:sp>
        <p:nvSpPr>
          <p:cNvPr id="43" name="Shape 249"/>
          <p:cNvSpPr/>
          <p:nvPr/>
        </p:nvSpPr>
        <p:spPr>
          <a:xfrm>
            <a:off x="377623" y="1061563"/>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259"/>
          <p:cNvSpPr/>
          <p:nvPr/>
        </p:nvSpPr>
        <p:spPr>
          <a:xfrm>
            <a:off x="583015" y="2147349"/>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spTree>
    <p:extLst>
      <p:ext uri="{BB962C8B-B14F-4D97-AF65-F5344CB8AC3E}">
        <p14:creationId xmlns:p14="http://schemas.microsoft.com/office/powerpoint/2010/main" val="20809101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Matching Mission Functionality</a:t>
            </a:r>
            <a:endParaRPr lang="en-US" dirty="0"/>
          </a:p>
        </p:txBody>
      </p:sp>
      <p:sp>
        <p:nvSpPr>
          <p:cNvPr id="5" name="Content Placeholder 4"/>
          <p:cNvSpPr>
            <a:spLocks noGrp="1"/>
          </p:cNvSpPr>
          <p:nvPr>
            <p:ph idx="1"/>
          </p:nvPr>
        </p:nvSpPr>
        <p:spPr/>
        <p:txBody>
          <a:bodyPr/>
          <a:lstStyle/>
          <a:p>
            <a:r>
              <a:rPr lang="en-US" dirty="0" smtClean="0"/>
              <a:t>Map mission requirements to properties of functional units</a:t>
            </a:r>
          </a:p>
          <a:p>
            <a:r>
              <a:rPr lang="en-US" dirty="0" smtClean="0"/>
              <a:t>For each type of functionality:</a:t>
            </a:r>
          </a:p>
          <a:p>
            <a:pPr lvl="1"/>
            <a:r>
              <a:rPr lang="en-US" dirty="0" smtClean="0"/>
              <a:t>Evaluate if any available DFU implementation for a given type of functionality satisfies all required properties</a:t>
            </a:r>
          </a:p>
          <a:p>
            <a:pPr lvl="2"/>
            <a:r>
              <a:rPr lang="en-US" dirty="0" smtClean="0"/>
              <a:t>Build list of compliant DFUs</a:t>
            </a:r>
          </a:p>
          <a:p>
            <a:r>
              <a:rPr lang="en-US" dirty="0" smtClean="0"/>
              <a:t>If we have at least one candidate DFU for each type of functionality, move on to resource constraint checking.</a:t>
            </a:r>
          </a:p>
          <a:p>
            <a:endParaRPr lang="en-US"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32</a:t>
            </a:fld>
            <a:endParaRPr lang="en-US"/>
          </a:p>
        </p:txBody>
      </p:sp>
    </p:spTree>
    <p:extLst>
      <p:ext uri="{BB962C8B-B14F-4D97-AF65-F5344CB8AC3E}">
        <p14:creationId xmlns:p14="http://schemas.microsoft.com/office/powerpoint/2010/main" val="578200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Constraint </a:t>
            </a:r>
            <a:r>
              <a:rPr lang="en-US" dirty="0" err="1" smtClean="0"/>
              <a:t>Checking:Placeholder</a:t>
            </a:r>
            <a:r>
              <a:rPr lang="en-US" dirty="0" smtClean="0"/>
              <a:t> for Eric</a:t>
            </a:r>
            <a:endParaRPr lang="en-US" dirty="0"/>
          </a:p>
        </p:txBody>
      </p:sp>
      <p:sp>
        <p:nvSpPr>
          <p:cNvPr id="3" name="Content Placeholder 2"/>
          <p:cNvSpPr>
            <a:spLocks noGrp="1"/>
          </p:cNvSpPr>
          <p:nvPr>
            <p:ph idx="1"/>
          </p:nvPr>
        </p:nvSpPr>
        <p:spPr/>
        <p:txBody>
          <a:bodyPr/>
          <a:lstStyle/>
          <a:p>
            <a:r>
              <a:rPr lang="en-US" dirty="0" smtClean="0"/>
              <a:t>Eric will provide updated slides</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33</a:t>
            </a:fld>
            <a:endParaRPr lang="en-US"/>
          </a:p>
        </p:txBody>
      </p:sp>
    </p:spTree>
    <p:extLst>
      <p:ext uri="{BB962C8B-B14F-4D97-AF65-F5344CB8AC3E}">
        <p14:creationId xmlns:p14="http://schemas.microsoft.com/office/powerpoint/2010/main" val="816832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and Test/Run</a:t>
            </a:r>
            <a:endParaRPr lang="en-US" dirty="0"/>
          </a:p>
        </p:txBody>
      </p:sp>
      <p:sp>
        <p:nvSpPr>
          <p:cNvPr id="3" name="Content Placeholder 2"/>
          <p:cNvSpPr>
            <a:spLocks noGrp="1"/>
          </p:cNvSpPr>
          <p:nvPr>
            <p:ph idx="1"/>
          </p:nvPr>
        </p:nvSpPr>
        <p:spPr/>
        <p:txBody>
          <a:bodyPr/>
          <a:lstStyle/>
          <a:p>
            <a:r>
              <a:rPr lang="en-US" dirty="0" smtClean="0"/>
              <a:t>(TODO: some details about how program synthesis is going to work)</a:t>
            </a:r>
          </a:p>
          <a:p>
            <a:r>
              <a:rPr lang="en-US" dirty="0" smtClean="0"/>
              <a:t>If build succeeds, run through validation tests</a:t>
            </a:r>
          </a:p>
          <a:p>
            <a:r>
              <a:rPr lang="en-US" dirty="0" smtClean="0"/>
              <a:t>Deploy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34</a:t>
            </a:fld>
            <a:endParaRPr lang="en-US"/>
          </a:p>
        </p:txBody>
      </p:sp>
    </p:spTree>
    <p:extLst>
      <p:ext uri="{BB962C8B-B14F-4D97-AF65-F5344CB8AC3E}">
        <p14:creationId xmlns:p14="http://schemas.microsoft.com/office/powerpoint/2010/main" val="3708596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Evolving code </a:t>
            </a:r>
            <a:endParaRPr lang="en-US" dirty="0"/>
          </a:p>
        </p:txBody>
      </p:sp>
      <p:sp>
        <p:nvSpPr>
          <p:cNvPr id="3" name="Content Placeholder 2"/>
          <p:cNvSpPr>
            <a:spLocks noGrp="1"/>
          </p:cNvSpPr>
          <p:nvPr>
            <p:ph idx="1"/>
          </p:nvPr>
        </p:nvSpPr>
        <p:spPr/>
        <p:txBody>
          <a:bodyPr/>
          <a:lstStyle/>
          <a:p>
            <a:r>
              <a:rPr lang="en-US" dirty="0" smtClean="0"/>
              <a:t>Based on resource availability and mission requirements, for each </a:t>
            </a:r>
            <a:r>
              <a:rPr lang="en-US" i="1" dirty="0" smtClean="0"/>
              <a:t>control point, </a:t>
            </a:r>
            <a:r>
              <a:rPr lang="en-US" dirty="0" smtClean="0"/>
              <a:t>the DAS may dictate</a:t>
            </a:r>
          </a:p>
          <a:p>
            <a:pPr lvl="1"/>
            <a:r>
              <a:rPr lang="en-US" dirty="0" smtClean="0"/>
              <a:t>Substitution: a drop-in replacement is available</a:t>
            </a:r>
          </a:p>
          <a:p>
            <a:pPr lvl="1"/>
            <a:r>
              <a:rPr lang="en-US" dirty="0" smtClean="0"/>
              <a:t>Addition: composing 2 or more DFUs will be necessary</a:t>
            </a:r>
          </a:p>
          <a:p>
            <a:pPr lvl="1"/>
            <a:r>
              <a:rPr lang="en-US" dirty="0" smtClean="0"/>
              <a:t>Removal</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35</a:t>
            </a:fld>
            <a:endParaRPr lang="en-US"/>
          </a:p>
        </p:txBody>
      </p:sp>
    </p:spTree>
    <p:extLst>
      <p:ext uri="{BB962C8B-B14F-4D97-AF65-F5344CB8AC3E}">
        <p14:creationId xmlns:p14="http://schemas.microsoft.com/office/powerpoint/2010/main" val="5615420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Functional: e.g. Explicit </a:t>
            </a:r>
            <a:r>
              <a:rPr lang="en-US" i="1" dirty="0" smtClean="0"/>
              <a:t>Mission requirement</a:t>
            </a:r>
            <a:r>
              <a:rPr lang="en-US" dirty="0" smtClean="0"/>
              <a:t> for data-at-rest encryption leads to implied requirement that the  </a:t>
            </a:r>
            <a:r>
              <a:rPr lang="en-US" dirty="0" err="1" smtClean="0"/>
              <a:t>TrackLogger</a:t>
            </a:r>
            <a:r>
              <a:rPr lang="en-US" dirty="0" smtClean="0"/>
              <a:t> DFU must have “encrypted” property.</a:t>
            </a:r>
          </a:p>
          <a:p>
            <a:pPr lvl="1"/>
            <a:r>
              <a:rPr lang="en-US" dirty="0" smtClean="0"/>
              <a:t>Need to compose a </a:t>
            </a:r>
            <a:r>
              <a:rPr lang="en-US" i="1" dirty="0" smtClean="0"/>
              <a:t>Crypto </a:t>
            </a:r>
            <a:r>
              <a:rPr lang="en-US" dirty="0" smtClean="0"/>
              <a:t>DFU with </a:t>
            </a:r>
            <a:r>
              <a:rPr lang="en-US" dirty="0" err="1" smtClean="0"/>
              <a:t>TrackLogger</a:t>
            </a:r>
            <a:r>
              <a:rPr lang="en-US" dirty="0" smtClean="0"/>
              <a:t> implementations to satisfy mission requirements.</a:t>
            </a:r>
          </a:p>
          <a:p>
            <a:r>
              <a:rPr lang="en-US" dirty="0" smtClean="0"/>
              <a:t>Resource: compression of various forms trade off one resource for another</a:t>
            </a:r>
          </a:p>
          <a:p>
            <a:r>
              <a:rPr lang="en-US" dirty="0" smtClean="0"/>
              <a:t>Transform: data-type transformations </a:t>
            </a:r>
          </a:p>
          <a:p>
            <a:pPr lvl="1"/>
            <a:r>
              <a:rPr lang="en-US" dirty="0" smtClean="0"/>
              <a:t>e.g. (double </a:t>
            </a:r>
            <a:r>
              <a:rPr lang="en-US" dirty="0" err="1" smtClean="0"/>
              <a:t>lat</a:t>
            </a:r>
            <a:r>
              <a:rPr lang="en-US" dirty="0" smtClean="0"/>
              <a:t>, double </a:t>
            </a:r>
            <a:r>
              <a:rPr lang="en-US" dirty="0" err="1" smtClean="0"/>
              <a:t>lon</a:t>
            </a:r>
            <a:r>
              <a:rPr lang="en-US" dirty="0" smtClean="0"/>
              <a:t>) -&gt; coordinate structure</a:t>
            </a:r>
            <a:endParaRPr lang="en-US" dirty="0"/>
          </a:p>
        </p:txBody>
      </p:sp>
      <p:sp>
        <p:nvSpPr>
          <p:cNvPr id="2" name="Title 1"/>
          <p:cNvSpPr>
            <a:spLocks noGrp="1"/>
          </p:cNvSpPr>
          <p:nvPr>
            <p:ph type="title"/>
          </p:nvPr>
        </p:nvSpPr>
        <p:spPr/>
        <p:txBody>
          <a:bodyPr/>
          <a:lstStyle/>
          <a:p>
            <a:r>
              <a:rPr lang="en-US" dirty="0" smtClean="0"/>
              <a:t>Composing DFUs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36</a:t>
            </a:fld>
            <a:endParaRPr lang="en-US"/>
          </a:p>
        </p:txBody>
      </p:sp>
    </p:spTree>
    <p:extLst>
      <p:ext uri="{BB962C8B-B14F-4D97-AF65-F5344CB8AC3E}">
        <p14:creationId xmlns:p14="http://schemas.microsoft.com/office/powerpoint/2010/main" val="3817950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Composing DFUs Challenges</a:t>
            </a:r>
            <a:endParaRPr lang="en-US" dirty="0"/>
          </a:p>
        </p:txBody>
      </p:sp>
      <p:sp>
        <p:nvSpPr>
          <p:cNvPr id="3" name="Content Placeholder 2"/>
          <p:cNvSpPr>
            <a:spLocks noGrp="1"/>
          </p:cNvSpPr>
          <p:nvPr>
            <p:ph idx="1"/>
          </p:nvPr>
        </p:nvSpPr>
        <p:spPr/>
        <p:txBody>
          <a:bodyPr/>
          <a:lstStyle/>
          <a:p>
            <a:r>
              <a:rPr lang="en-US" dirty="0" smtClean="0"/>
              <a:t>Invertible?</a:t>
            </a:r>
          </a:p>
          <a:p>
            <a:pPr lvl="1"/>
            <a:r>
              <a:rPr lang="en-US" dirty="0" smtClean="0"/>
              <a:t>Encryption and some kinds of compression need to be inverted (e.g. if you encrypt on the ‘write’ of some data, you need to decrypt on the ‘read’ of that same data).</a:t>
            </a:r>
          </a:p>
          <a:p>
            <a:pPr lvl="1"/>
            <a:r>
              <a:rPr lang="en-US" dirty="0" smtClean="0"/>
              <a:t>Our application model will tell the DAS that two points in the application are linked, but challenges remain.</a:t>
            </a:r>
          </a:p>
          <a:p>
            <a:r>
              <a:rPr lang="en-US" dirty="0" smtClean="0"/>
              <a:t>Ordering</a:t>
            </a:r>
          </a:p>
          <a:p>
            <a:pPr lvl="1"/>
            <a:r>
              <a:rPr lang="en-US" dirty="0" smtClean="0"/>
              <a:t>The end result of </a:t>
            </a:r>
            <a:r>
              <a:rPr lang="en-US" b="1" dirty="0" smtClean="0"/>
              <a:t>encrypt(compress(byte[]))</a:t>
            </a:r>
            <a:r>
              <a:rPr lang="en-US" dirty="0" smtClean="0"/>
              <a:t> is very different from </a:t>
            </a:r>
            <a:r>
              <a:rPr lang="en-US" b="1" dirty="0" smtClean="0"/>
              <a:t>compress(encrypt(byte[]))</a:t>
            </a:r>
            <a:r>
              <a:rPr lang="en-US" dirty="0" smtClean="0"/>
              <a:t>, which affects resource consumption.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37</a:t>
            </a:fld>
            <a:endParaRPr lang="en-US"/>
          </a:p>
        </p:txBody>
      </p:sp>
      <p:sp>
        <p:nvSpPr>
          <p:cNvPr id="5" name="TextBox 4"/>
          <p:cNvSpPr txBox="1"/>
          <p:nvPr/>
        </p:nvSpPr>
        <p:spPr>
          <a:xfrm>
            <a:off x="7249072" y="964959"/>
            <a:ext cx="2443656" cy="369332"/>
          </a:xfrm>
          <a:prstGeom prst="rect">
            <a:avLst/>
          </a:prstGeom>
          <a:solidFill>
            <a:schemeClr val="tx1"/>
          </a:solidFill>
        </p:spPr>
        <p:txBody>
          <a:bodyPr wrap="square" rtlCol="0">
            <a:spAutoFit/>
          </a:bodyPr>
          <a:lstStyle/>
          <a:p>
            <a:r>
              <a:rPr lang="en-US" dirty="0" smtClean="0">
                <a:solidFill>
                  <a:schemeClr val="bg1"/>
                </a:solidFill>
              </a:rPr>
              <a:t>Future plan?</a:t>
            </a:r>
            <a:endParaRPr lang="en-US" dirty="0">
              <a:solidFill>
                <a:schemeClr val="bg1"/>
              </a:solidFill>
            </a:endParaRPr>
          </a:p>
        </p:txBody>
      </p:sp>
    </p:spTree>
    <p:extLst>
      <p:ext uri="{BB962C8B-B14F-4D97-AF65-F5344CB8AC3E}">
        <p14:creationId xmlns:p14="http://schemas.microsoft.com/office/powerpoint/2010/main" val="8035173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79293" y="2584821"/>
            <a:ext cx="1867647" cy="355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a:buChar char="•"/>
            </a:pPr>
            <a:r>
              <a:rPr lang="en-US" sz="1600" dirty="0"/>
              <a:t>Mutate program P to program P’ that also passes test suite T</a:t>
            </a:r>
          </a:p>
          <a:p>
            <a:pPr marL="285750" indent="-285750">
              <a:buFont typeface="Arial"/>
              <a:buChar char="•"/>
            </a:pPr>
            <a:r>
              <a:rPr lang="en-US" sz="1600" dirty="0"/>
              <a:t>P’ has less code, but still passes all tests</a:t>
            </a:r>
          </a:p>
          <a:p>
            <a:pPr marL="285750" indent="-285750">
              <a:buFont typeface="Arial"/>
              <a:buChar char="•"/>
            </a:pPr>
            <a:r>
              <a:rPr lang="en-US" sz="1600" dirty="0"/>
              <a:t>Static and dynamic analysis used to split P-P’ into units and map those units to reclaimable </a:t>
            </a:r>
            <a:r>
              <a:rPr lang="en-US" sz="1600" dirty="0" smtClean="0"/>
              <a:t>resources</a:t>
            </a:r>
            <a:endParaRPr lang="en-US" sz="1600" dirty="0"/>
          </a:p>
        </p:txBody>
      </p:sp>
      <p:sp>
        <p:nvSpPr>
          <p:cNvPr id="2" name="Title 1"/>
          <p:cNvSpPr>
            <a:spLocks noGrp="1"/>
          </p:cNvSpPr>
          <p:nvPr>
            <p:ph type="title"/>
          </p:nvPr>
        </p:nvSpPr>
        <p:spPr/>
        <p:txBody>
          <a:bodyPr/>
          <a:lstStyle/>
          <a:p>
            <a:r>
              <a:rPr lang="en-US" dirty="0" smtClean="0"/>
              <a:t>Discovery via Mutation: Overview</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Relying </a:t>
            </a:r>
            <a:r>
              <a:rPr lang="en-US" sz="1800" b="1" dirty="0" smtClean="0"/>
              <a:t>exclusively</a:t>
            </a:r>
            <a:r>
              <a:rPr lang="en-US" sz="1800" dirty="0" smtClean="0"/>
              <a:t> on annotations/DFU-based approach limits ability to discover non-critical resource </a:t>
            </a:r>
            <a:r>
              <a:rPr lang="en-US" sz="1800" b="1" dirty="0" smtClean="0"/>
              <a:t>uses</a:t>
            </a:r>
            <a:r>
              <a:rPr lang="en-US" sz="1800" dirty="0" smtClean="0"/>
              <a:t> in legacy or other non-annotated code</a:t>
            </a:r>
          </a:p>
          <a:p>
            <a:r>
              <a:rPr lang="en-US" sz="1800" b="1" dirty="0" smtClean="0"/>
              <a:t>Solution</a:t>
            </a:r>
            <a:r>
              <a:rPr lang="en-US" sz="1800" dirty="0" smtClean="0"/>
              <a:t>:  use the </a:t>
            </a:r>
            <a:r>
              <a:rPr lang="en-US" sz="1800" b="1" dirty="0" smtClean="0"/>
              <a:t>test suite </a:t>
            </a:r>
            <a:r>
              <a:rPr lang="en-US" sz="1800" dirty="0" smtClean="0"/>
              <a:t>to automatically identify non-critical functionality, map removal units to reclaimable resources</a:t>
            </a:r>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38</a:t>
            </a:fld>
            <a:endParaRPr lang="en-US" dirty="0"/>
          </a:p>
        </p:txBody>
      </p:sp>
      <p:sp>
        <p:nvSpPr>
          <p:cNvPr id="5" name="Shape 57"/>
          <p:cNvSpPr/>
          <p:nvPr/>
        </p:nvSpPr>
        <p:spPr>
          <a:xfrm>
            <a:off x="2483771" y="2984342"/>
            <a:ext cx="7157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endParaRPr lang="en" dirty="0"/>
          </a:p>
        </p:txBody>
      </p:sp>
      <p:sp>
        <p:nvSpPr>
          <p:cNvPr id="6" name="Shape 59"/>
          <p:cNvSpPr/>
          <p:nvPr/>
        </p:nvSpPr>
        <p:spPr>
          <a:xfrm>
            <a:off x="2872634" y="3985221"/>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cxnSp>
        <p:nvCxnSpPr>
          <p:cNvPr id="7" name="Shape 60"/>
          <p:cNvCxnSpPr>
            <a:stCxn id="6" idx="0"/>
            <a:endCxn id="5" idx="4"/>
          </p:cNvCxnSpPr>
          <p:nvPr/>
        </p:nvCxnSpPr>
        <p:spPr>
          <a:xfrm flipH="1" flipV="1">
            <a:off x="2841621" y="3491042"/>
            <a:ext cx="500363" cy="494179"/>
          </a:xfrm>
          <a:prstGeom prst="straightConnector1">
            <a:avLst/>
          </a:prstGeom>
          <a:noFill/>
          <a:ln w="9525" cap="flat" cmpd="sng">
            <a:solidFill>
              <a:srgbClr val="000000"/>
            </a:solidFill>
            <a:prstDash val="solid"/>
            <a:round/>
            <a:headEnd type="none" w="lg" len="lg"/>
            <a:tailEnd type="triangle" w="lg" len="lg"/>
          </a:ln>
        </p:spPr>
      </p:cxnSp>
      <p:cxnSp>
        <p:nvCxnSpPr>
          <p:cNvPr id="8" name="Shape 61"/>
          <p:cNvCxnSpPr>
            <a:stCxn id="6" idx="3"/>
            <a:endCxn id="26" idx="1"/>
          </p:cNvCxnSpPr>
          <p:nvPr/>
        </p:nvCxnSpPr>
        <p:spPr>
          <a:xfrm>
            <a:off x="3811334" y="4285071"/>
            <a:ext cx="577090" cy="692254"/>
          </a:xfrm>
          <a:prstGeom prst="straightConnector1">
            <a:avLst/>
          </a:prstGeom>
          <a:noFill/>
          <a:ln w="9525" cap="flat" cmpd="sng">
            <a:solidFill>
              <a:srgbClr val="000000"/>
            </a:solidFill>
            <a:prstDash val="solid"/>
            <a:round/>
            <a:headEnd type="none" w="lg" len="lg"/>
            <a:tailEnd type="triangle" w="lg" len="lg"/>
          </a:ln>
        </p:spPr>
      </p:cxnSp>
      <p:sp>
        <p:nvSpPr>
          <p:cNvPr id="9" name="Shape 63"/>
          <p:cNvSpPr/>
          <p:nvPr/>
        </p:nvSpPr>
        <p:spPr>
          <a:xfrm>
            <a:off x="4949503" y="2868706"/>
            <a:ext cx="1989900" cy="874643"/>
          </a:xfrm>
          <a:prstGeom prst="roundRect">
            <a:avLst>
              <a:gd name="adj" fmla="val 16667"/>
            </a:avLst>
          </a:prstGeom>
          <a:solidFill>
            <a:srgbClr val="CFE2F3"/>
          </a:solidFill>
          <a:ln w="9525" cap="flat" cmpd="sng">
            <a:solidFill>
              <a:schemeClr val="bg2">
                <a:lumMod val="20000"/>
                <a:lumOff val="80000"/>
              </a:schemeClr>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JavaReducer: </a:t>
            </a:r>
            <a:r>
              <a:rPr lang="en" dirty="0"/>
              <a:t>Mutation + Delta Debugger</a:t>
            </a:r>
          </a:p>
        </p:txBody>
      </p:sp>
      <p:cxnSp>
        <p:nvCxnSpPr>
          <p:cNvPr id="10" name="Shape 64"/>
          <p:cNvCxnSpPr>
            <a:stCxn id="5" idx="6"/>
            <a:endCxn id="9" idx="1"/>
          </p:cNvCxnSpPr>
          <p:nvPr/>
        </p:nvCxnSpPr>
        <p:spPr>
          <a:xfrm>
            <a:off x="3199471" y="3237692"/>
            <a:ext cx="1750032" cy="68336"/>
          </a:xfrm>
          <a:prstGeom prst="straightConnector1">
            <a:avLst/>
          </a:prstGeom>
          <a:noFill/>
          <a:ln w="9525" cap="flat" cmpd="sng">
            <a:solidFill>
              <a:srgbClr val="000000"/>
            </a:solidFill>
            <a:prstDash val="solid"/>
            <a:round/>
            <a:headEnd type="none" w="lg" len="lg"/>
            <a:tailEnd type="triangle" w="lg" len="lg"/>
          </a:ln>
        </p:spPr>
      </p:cxnSp>
      <p:cxnSp>
        <p:nvCxnSpPr>
          <p:cNvPr id="11" name="Shape 65"/>
          <p:cNvCxnSpPr>
            <a:stCxn id="6" idx="3"/>
            <a:endCxn id="9" idx="1"/>
          </p:cNvCxnSpPr>
          <p:nvPr/>
        </p:nvCxnSpPr>
        <p:spPr>
          <a:xfrm flipV="1">
            <a:off x="3811334" y="3306028"/>
            <a:ext cx="1138169" cy="979043"/>
          </a:xfrm>
          <a:prstGeom prst="straightConnector1">
            <a:avLst/>
          </a:prstGeom>
          <a:noFill/>
          <a:ln w="9525" cap="flat" cmpd="sng">
            <a:solidFill>
              <a:srgbClr val="000000"/>
            </a:solidFill>
            <a:prstDash val="solid"/>
            <a:round/>
            <a:headEnd type="none" w="lg" len="lg"/>
            <a:tailEnd type="triangle" w="lg" len="lg"/>
          </a:ln>
        </p:spPr>
      </p:cxnSp>
      <p:sp>
        <p:nvSpPr>
          <p:cNvPr id="12" name="Shape 66"/>
          <p:cNvSpPr/>
          <p:nvPr/>
        </p:nvSpPr>
        <p:spPr>
          <a:xfrm>
            <a:off x="7401003" y="4141008"/>
            <a:ext cx="938700" cy="5997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T</a:t>
            </a:r>
          </a:p>
        </p:txBody>
      </p:sp>
      <p:sp>
        <p:nvSpPr>
          <p:cNvPr id="13" name="Shape 67"/>
          <p:cNvSpPr/>
          <p:nvPr/>
        </p:nvSpPr>
        <p:spPr>
          <a:xfrm>
            <a:off x="8177003" y="2984342"/>
            <a:ext cx="838500" cy="506700"/>
          </a:xfrm>
          <a:prstGeom prst="ellipse">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a:t>  </a:t>
            </a:r>
            <a:r>
              <a:rPr lang="en" dirty="0" smtClean="0"/>
              <a:t>P</a:t>
            </a:r>
            <a:r>
              <a:rPr lang="en" dirty="0"/>
              <a:t>’</a:t>
            </a:r>
          </a:p>
        </p:txBody>
      </p:sp>
      <p:cxnSp>
        <p:nvCxnSpPr>
          <p:cNvPr id="14" name="Shape 68"/>
          <p:cNvCxnSpPr>
            <a:stCxn id="9" idx="3"/>
            <a:endCxn id="13" idx="2"/>
          </p:cNvCxnSpPr>
          <p:nvPr/>
        </p:nvCxnSpPr>
        <p:spPr>
          <a:xfrm flipV="1">
            <a:off x="6939403" y="3237692"/>
            <a:ext cx="1237600" cy="68336"/>
          </a:xfrm>
          <a:prstGeom prst="straightConnector1">
            <a:avLst/>
          </a:prstGeom>
          <a:noFill/>
          <a:ln w="9525" cap="flat" cmpd="sng">
            <a:solidFill>
              <a:srgbClr val="000000"/>
            </a:solidFill>
            <a:prstDash val="solid"/>
            <a:round/>
            <a:headEnd type="none" w="lg" len="lg"/>
            <a:tailEnd type="triangle" w="lg" len="lg"/>
          </a:ln>
        </p:spPr>
      </p:cxnSp>
      <p:cxnSp>
        <p:nvCxnSpPr>
          <p:cNvPr id="15" name="Shape 69"/>
          <p:cNvCxnSpPr>
            <a:stCxn id="12" idx="0"/>
            <a:endCxn id="13" idx="4"/>
          </p:cNvCxnSpPr>
          <p:nvPr/>
        </p:nvCxnSpPr>
        <p:spPr>
          <a:xfrm rot="10800000" flipH="1">
            <a:off x="7870353" y="3490908"/>
            <a:ext cx="726000" cy="650100"/>
          </a:xfrm>
          <a:prstGeom prst="straightConnector1">
            <a:avLst/>
          </a:prstGeom>
          <a:noFill/>
          <a:ln w="9525" cap="flat" cmpd="sng">
            <a:solidFill>
              <a:srgbClr val="000000"/>
            </a:solidFill>
            <a:prstDash val="solid"/>
            <a:round/>
            <a:headEnd type="none" w="lg" len="lg"/>
            <a:tailEnd type="triangle" w="lg" len="lg"/>
          </a:ln>
        </p:spPr>
      </p:cxnSp>
      <p:cxnSp>
        <p:nvCxnSpPr>
          <p:cNvPr id="16" name="Shape 72"/>
          <p:cNvCxnSpPr>
            <a:stCxn id="5" idx="3"/>
            <a:endCxn id="25" idx="0"/>
          </p:cNvCxnSpPr>
          <p:nvPr/>
        </p:nvCxnSpPr>
        <p:spPr>
          <a:xfrm>
            <a:off x="2588583" y="3416838"/>
            <a:ext cx="284060" cy="1678145"/>
          </a:xfrm>
          <a:prstGeom prst="straightConnector1">
            <a:avLst/>
          </a:prstGeom>
          <a:noFill/>
          <a:ln w="9525" cap="flat" cmpd="sng">
            <a:solidFill>
              <a:srgbClr val="000000"/>
            </a:solidFill>
            <a:prstDash val="solid"/>
            <a:round/>
            <a:headEnd type="none" w="lg" len="lg"/>
            <a:tailEnd type="triangle" w="lg" len="lg"/>
          </a:ln>
        </p:spPr>
      </p:cxnSp>
      <p:cxnSp>
        <p:nvCxnSpPr>
          <p:cNvPr id="17" name="Shape 73"/>
          <p:cNvCxnSpPr>
            <a:stCxn id="13" idx="4"/>
            <a:endCxn id="27" idx="0"/>
          </p:cNvCxnSpPr>
          <p:nvPr/>
        </p:nvCxnSpPr>
        <p:spPr>
          <a:xfrm flipH="1">
            <a:off x="8450928" y="3491042"/>
            <a:ext cx="145325" cy="1684396"/>
          </a:xfrm>
          <a:prstGeom prst="straightConnector1">
            <a:avLst/>
          </a:prstGeom>
          <a:noFill/>
          <a:ln w="9525" cap="flat" cmpd="sng">
            <a:solidFill>
              <a:srgbClr val="000000"/>
            </a:solidFill>
            <a:prstDash val="solid"/>
            <a:round/>
            <a:headEnd type="none" w="lg" len="lg"/>
            <a:tailEnd type="triangle" w="lg" len="lg"/>
          </a:ln>
        </p:spPr>
      </p:cxnSp>
      <p:sp>
        <p:nvSpPr>
          <p:cNvPr id="18" name="Shape 74"/>
          <p:cNvSpPr/>
          <p:nvPr/>
        </p:nvSpPr>
        <p:spPr>
          <a:xfrm>
            <a:off x="5098325" y="5493725"/>
            <a:ext cx="1545850" cy="3291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dirty="0" smtClean="0"/>
              <a:t>Diff S-S’</a:t>
            </a:r>
            <a:r>
              <a:rPr lang="en-US" dirty="0" smtClean="0"/>
              <a:t> </a:t>
            </a:r>
            <a:r>
              <a:rPr lang="en" dirty="0" smtClean="0"/>
              <a:t>D-D</a:t>
            </a:r>
            <a:r>
              <a:rPr lang="en" dirty="0"/>
              <a:t>’</a:t>
            </a:r>
          </a:p>
        </p:txBody>
      </p:sp>
      <p:cxnSp>
        <p:nvCxnSpPr>
          <p:cNvPr id="19" name="Shape 75"/>
          <p:cNvCxnSpPr>
            <a:stCxn id="25" idx="3"/>
            <a:endCxn id="18" idx="1"/>
          </p:cNvCxnSpPr>
          <p:nvPr/>
        </p:nvCxnSpPr>
        <p:spPr>
          <a:xfrm>
            <a:off x="3515000" y="5293225"/>
            <a:ext cx="1583325" cy="365050"/>
          </a:xfrm>
          <a:prstGeom prst="straightConnector1">
            <a:avLst/>
          </a:prstGeom>
          <a:noFill/>
          <a:ln w="9525" cap="flat" cmpd="sng">
            <a:solidFill>
              <a:srgbClr val="000000"/>
            </a:solidFill>
            <a:prstDash val="solid"/>
            <a:round/>
            <a:headEnd type="none" w="lg" len="lg"/>
            <a:tailEnd type="triangle" w="lg" len="lg"/>
          </a:ln>
        </p:spPr>
      </p:cxnSp>
      <p:cxnSp>
        <p:nvCxnSpPr>
          <p:cNvPr id="20" name="Shape 76"/>
          <p:cNvCxnSpPr>
            <a:stCxn id="26" idx="2"/>
            <a:endCxn id="18" idx="0"/>
          </p:cNvCxnSpPr>
          <p:nvPr/>
        </p:nvCxnSpPr>
        <p:spPr>
          <a:xfrm>
            <a:off x="5003998" y="5187182"/>
            <a:ext cx="867252" cy="306543"/>
          </a:xfrm>
          <a:prstGeom prst="straightConnector1">
            <a:avLst/>
          </a:prstGeom>
          <a:noFill/>
          <a:ln w="9525" cap="flat" cmpd="sng">
            <a:solidFill>
              <a:srgbClr val="000000"/>
            </a:solidFill>
            <a:prstDash val="solid"/>
            <a:round/>
            <a:headEnd type="none" w="lg" len="lg"/>
            <a:tailEnd type="triangle" w="lg" len="lg"/>
          </a:ln>
        </p:spPr>
      </p:cxnSp>
      <p:cxnSp>
        <p:nvCxnSpPr>
          <p:cNvPr id="21" name="Shape 77"/>
          <p:cNvCxnSpPr>
            <a:stCxn id="28" idx="2"/>
            <a:endCxn id="18" idx="0"/>
          </p:cNvCxnSpPr>
          <p:nvPr/>
        </p:nvCxnSpPr>
        <p:spPr>
          <a:xfrm flipH="1">
            <a:off x="5871250" y="5169567"/>
            <a:ext cx="637490" cy="324158"/>
          </a:xfrm>
          <a:prstGeom prst="straightConnector1">
            <a:avLst/>
          </a:prstGeom>
          <a:noFill/>
          <a:ln w="9525" cap="flat" cmpd="sng">
            <a:solidFill>
              <a:srgbClr val="000000"/>
            </a:solidFill>
            <a:prstDash val="solid"/>
            <a:round/>
            <a:headEnd type="none" w="lg" len="lg"/>
            <a:tailEnd type="triangle" w="lg" len="lg"/>
          </a:ln>
        </p:spPr>
      </p:cxnSp>
      <p:cxnSp>
        <p:nvCxnSpPr>
          <p:cNvPr id="22" name="Shape 78"/>
          <p:cNvCxnSpPr>
            <a:stCxn id="27" idx="1"/>
            <a:endCxn id="18" idx="3"/>
          </p:cNvCxnSpPr>
          <p:nvPr/>
        </p:nvCxnSpPr>
        <p:spPr>
          <a:xfrm flipH="1">
            <a:off x="6644175" y="5385295"/>
            <a:ext cx="1242177" cy="272980"/>
          </a:xfrm>
          <a:prstGeom prst="straightConnector1">
            <a:avLst/>
          </a:prstGeom>
          <a:noFill/>
          <a:ln w="9525" cap="flat" cmpd="sng">
            <a:solidFill>
              <a:srgbClr val="000000"/>
            </a:solidFill>
            <a:prstDash val="solid"/>
            <a:round/>
            <a:headEnd type="none" w="lg" len="lg"/>
            <a:tailEnd type="triangle" w="lg" len="lg"/>
          </a:ln>
        </p:spPr>
      </p:cxnSp>
      <p:cxnSp>
        <p:nvCxnSpPr>
          <p:cNvPr id="23" name="Shape 79"/>
          <p:cNvCxnSpPr>
            <a:stCxn id="18" idx="2"/>
            <a:endCxn id="29" idx="3"/>
          </p:cNvCxnSpPr>
          <p:nvPr/>
        </p:nvCxnSpPr>
        <p:spPr>
          <a:xfrm flipH="1">
            <a:off x="5374170" y="5822825"/>
            <a:ext cx="497080" cy="291132"/>
          </a:xfrm>
          <a:prstGeom prst="straightConnector1">
            <a:avLst/>
          </a:prstGeom>
          <a:noFill/>
          <a:ln w="9525" cap="flat" cmpd="sng">
            <a:solidFill>
              <a:srgbClr val="000000"/>
            </a:solidFill>
            <a:prstDash val="solid"/>
            <a:round/>
            <a:headEnd type="none" w="lg" len="lg"/>
            <a:tailEnd type="triangle" w="lg" len="lg"/>
          </a:ln>
        </p:spPr>
      </p:cxnSp>
      <p:cxnSp>
        <p:nvCxnSpPr>
          <p:cNvPr id="24" name="Shape 82"/>
          <p:cNvCxnSpPr>
            <a:stCxn id="12" idx="2"/>
            <a:endCxn id="28" idx="3"/>
          </p:cNvCxnSpPr>
          <p:nvPr/>
        </p:nvCxnSpPr>
        <p:spPr>
          <a:xfrm flipH="1">
            <a:off x="7218641" y="4740708"/>
            <a:ext cx="651712" cy="219002"/>
          </a:xfrm>
          <a:prstGeom prst="straightConnector1">
            <a:avLst/>
          </a:prstGeom>
          <a:noFill/>
          <a:ln w="9525" cap="flat" cmpd="sng">
            <a:solidFill>
              <a:srgbClr val="000000"/>
            </a:solidFill>
            <a:prstDash val="solid"/>
            <a:round/>
            <a:headEnd type="none" w="lg" len="lg"/>
            <a:tailEnd type="triangle" w="lg" len="lg"/>
          </a:ln>
        </p:spPr>
      </p:cxnSp>
      <p:sp>
        <p:nvSpPr>
          <p:cNvPr id="25" name="Flowchart: Punched Tape 28"/>
          <p:cNvSpPr/>
          <p:nvPr/>
        </p:nvSpPr>
        <p:spPr>
          <a:xfrm>
            <a:off x="2230286" y="5045422"/>
            <a:ext cx="1284714" cy="495605"/>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Static Analysis Result: S</a:t>
            </a:r>
            <a:endParaRPr lang="en-US" sz="1000" dirty="0"/>
          </a:p>
        </p:txBody>
      </p:sp>
      <p:sp>
        <p:nvSpPr>
          <p:cNvPr id="26" name="Flowchart: Punched Tape 108"/>
          <p:cNvSpPr/>
          <p:nvPr/>
        </p:nvSpPr>
        <p:spPr>
          <a:xfrm>
            <a:off x="4388424" y="4715004"/>
            <a:ext cx="1231148"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7" name="Flowchart: Punched Tape 109"/>
          <p:cNvSpPr/>
          <p:nvPr/>
        </p:nvSpPr>
        <p:spPr>
          <a:xfrm>
            <a:off x="7886352" y="5122974"/>
            <a:ext cx="1129152" cy="524642"/>
          </a:xfrm>
          <a:prstGeom prst="flowChartPunchedTap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 sz="1000" dirty="0"/>
              <a:t>Static Analysis Result: S’</a:t>
            </a:r>
          </a:p>
        </p:txBody>
      </p:sp>
      <p:sp>
        <p:nvSpPr>
          <p:cNvPr id="28" name="Flowchart: Punched Tape 110"/>
          <p:cNvSpPr/>
          <p:nvPr/>
        </p:nvSpPr>
        <p:spPr>
          <a:xfrm>
            <a:off x="5798838" y="4697389"/>
            <a:ext cx="1419803" cy="524642"/>
          </a:xfrm>
          <a:prstGeom prst="flowChartPunchedTap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Dynamic Analysis Traces: D’</a:t>
            </a:r>
            <a:endParaRPr lang="en-US" sz="1000" dirty="0"/>
          </a:p>
        </p:txBody>
      </p:sp>
      <p:sp>
        <p:nvSpPr>
          <p:cNvPr id="29" name="Round Diagonal Corner Rectangle 28"/>
          <p:cNvSpPr/>
          <p:nvPr/>
        </p:nvSpPr>
        <p:spPr>
          <a:xfrm>
            <a:off x="4239601" y="6113957"/>
            <a:ext cx="2269138" cy="356491"/>
          </a:xfrm>
          <a:prstGeom prst="round2Diag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 Uses</a:t>
            </a:r>
            <a:endParaRPr lang="en-US" dirty="0">
              <a:solidFill>
                <a:schemeClr val="tx1"/>
              </a:solidFill>
            </a:endParaRPr>
          </a:p>
        </p:txBody>
      </p:sp>
    </p:spTree>
    <p:extLst>
      <p:ext uri="{BB962C8B-B14F-4D97-AF65-F5344CB8AC3E}">
        <p14:creationId xmlns:p14="http://schemas.microsoft.com/office/powerpoint/2010/main" val="160981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via Mutation: Producing P’</a:t>
            </a:r>
            <a:endParaRPr lang="en-US" dirty="0"/>
          </a:p>
        </p:txBody>
      </p:sp>
      <p:sp>
        <p:nvSpPr>
          <p:cNvPr id="3" name="Content Placeholder 2"/>
          <p:cNvSpPr>
            <a:spLocks noGrp="1"/>
          </p:cNvSpPr>
          <p:nvPr>
            <p:ph idx="1"/>
          </p:nvPr>
        </p:nvSpPr>
        <p:spPr>
          <a:xfrm>
            <a:off x="439948" y="1146777"/>
            <a:ext cx="8229600" cy="5586621"/>
          </a:xfrm>
        </p:spPr>
        <p:txBody>
          <a:bodyPr/>
          <a:lstStyle/>
          <a:p>
            <a:r>
              <a:rPr lang="en-US" sz="1800" dirty="0" smtClean="0"/>
              <a:t>Hierarchical delta debugging begins from bottom-up to remove code</a:t>
            </a:r>
          </a:p>
          <a:p>
            <a:r>
              <a:rPr lang="en-US" sz="1800" dirty="0" smtClean="0"/>
              <a:t>Much larger removal units than traditional mutation testing</a:t>
            </a:r>
          </a:p>
          <a:p>
            <a:r>
              <a:rPr lang="en-US" sz="1800" dirty="0" smtClean="0"/>
              <a:t>Looking for mutants that </a:t>
            </a:r>
            <a:r>
              <a:rPr lang="en-US" sz="1800" b="1" dirty="0" smtClean="0"/>
              <a:t>cannot </a:t>
            </a:r>
            <a:r>
              <a:rPr lang="en-US" sz="1800" dirty="0" smtClean="0"/>
              <a:t>be detected by test suite</a:t>
            </a:r>
          </a:p>
          <a:p>
            <a:endParaRPr lang="en-US" sz="1800" dirty="0" smtClean="0"/>
          </a:p>
          <a:p>
            <a:endParaRPr lang="en-US" sz="1800" dirty="0" smtClean="0"/>
          </a:p>
          <a:p>
            <a:endParaRPr lang="en-US" sz="1800" dirty="0"/>
          </a:p>
        </p:txBody>
      </p:sp>
      <p:sp>
        <p:nvSpPr>
          <p:cNvPr id="4" name="Slide Number Placeholder 3"/>
          <p:cNvSpPr>
            <a:spLocks noGrp="1"/>
          </p:cNvSpPr>
          <p:nvPr>
            <p:ph type="sldNum" sz="quarter" idx="12"/>
          </p:nvPr>
        </p:nvSpPr>
        <p:spPr>
          <a:xfrm>
            <a:off x="241300" y="6154264"/>
            <a:ext cx="1268323" cy="365125"/>
          </a:xfrm>
        </p:spPr>
        <p:txBody>
          <a:bodyPr/>
          <a:lstStyle/>
          <a:p>
            <a:fld id="{0840E6D7-221B-40B7-B50C-C3B5231B0D1A}" type="slidenum">
              <a:rPr lang="en-US" smtClean="0"/>
              <a:pPr/>
              <a:t>39</a:t>
            </a:fld>
            <a:endParaRPr lang="en-US"/>
          </a:p>
        </p:txBody>
      </p:sp>
      <p:sp>
        <p:nvSpPr>
          <p:cNvPr id="31" name="Oval 30"/>
          <p:cNvSpPr/>
          <p:nvPr/>
        </p:nvSpPr>
        <p:spPr>
          <a:xfrm>
            <a:off x="4593477"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Oval 31"/>
          <p:cNvSpPr/>
          <p:nvPr/>
        </p:nvSpPr>
        <p:spPr>
          <a:xfrm>
            <a:off x="6016002" y="31517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p:cNvSpPr/>
          <p:nvPr/>
        </p:nvSpPr>
        <p:spPr>
          <a:xfrm>
            <a:off x="7011103" y="317598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8343194" y="324454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p:cNvSpPr/>
          <p:nvPr/>
        </p:nvSpPr>
        <p:spPr>
          <a:xfrm>
            <a:off x="6513552" y="2730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Oval 36"/>
          <p:cNvSpPr/>
          <p:nvPr/>
        </p:nvSpPr>
        <p:spPr>
          <a:xfrm>
            <a:off x="4216934" y="368683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4720804" y="3691460"/>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Oval 38"/>
          <p:cNvSpPr/>
          <p:nvPr/>
        </p:nvSpPr>
        <p:spPr>
          <a:xfrm>
            <a:off x="5426576"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Oval 39"/>
          <p:cNvSpPr/>
          <p:nvPr/>
        </p:nvSpPr>
        <p:spPr>
          <a:xfrm>
            <a:off x="5787103" y="353270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Oval 40"/>
          <p:cNvSpPr/>
          <p:nvPr/>
        </p:nvSpPr>
        <p:spPr>
          <a:xfrm>
            <a:off x="6124476" y="352908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p:cNvSpPr/>
          <p:nvPr/>
        </p:nvSpPr>
        <p:spPr>
          <a:xfrm>
            <a:off x="6509035" y="355334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p:cNvSpPr/>
          <p:nvPr/>
        </p:nvSpPr>
        <p:spPr>
          <a:xfrm>
            <a:off x="6847247" y="357485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7215272" y="35875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Oval 44"/>
          <p:cNvSpPr/>
          <p:nvPr/>
        </p:nvSpPr>
        <p:spPr>
          <a:xfrm>
            <a:off x="7617671" y="358153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Oval 45"/>
          <p:cNvSpPr/>
          <p:nvPr/>
        </p:nvSpPr>
        <p:spPr>
          <a:xfrm>
            <a:off x="8065351" y="358182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7" name="Straight Arrow Connector 46"/>
          <p:cNvCxnSpPr>
            <a:stCxn id="36" idx="3"/>
            <a:endCxn id="31" idx="6"/>
          </p:cNvCxnSpPr>
          <p:nvPr/>
        </p:nvCxnSpPr>
        <p:spPr>
          <a:xfrm flipH="1">
            <a:off x="4754262" y="2929402"/>
            <a:ext cx="1782837" cy="36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36" idx="3"/>
            <a:endCxn id="32" idx="0"/>
          </p:cNvCxnSpPr>
          <p:nvPr/>
        </p:nvCxnSpPr>
        <p:spPr>
          <a:xfrm flipH="1">
            <a:off x="6096395" y="2929402"/>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a:stCxn id="36" idx="5"/>
            <a:endCxn id="33" idx="1"/>
          </p:cNvCxnSpPr>
          <p:nvPr/>
        </p:nvCxnSpPr>
        <p:spPr>
          <a:xfrm>
            <a:off x="6650791" y="2929402"/>
            <a:ext cx="383859" cy="2807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a:stCxn id="36" idx="5"/>
            <a:endCxn id="35" idx="2"/>
          </p:cNvCxnSpPr>
          <p:nvPr/>
        </p:nvCxnSpPr>
        <p:spPr>
          <a:xfrm>
            <a:off x="6650791" y="2929402"/>
            <a:ext cx="1692404" cy="431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p:cNvSpPr/>
          <p:nvPr/>
        </p:nvSpPr>
        <p:spPr>
          <a:xfrm>
            <a:off x="8360836" y="3599876"/>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Oval 51"/>
          <p:cNvSpPr/>
          <p:nvPr/>
        </p:nvSpPr>
        <p:spPr>
          <a:xfrm>
            <a:off x="8761495" y="358430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Oval 52"/>
          <p:cNvSpPr/>
          <p:nvPr/>
        </p:nvSpPr>
        <p:spPr>
          <a:xfrm>
            <a:off x="4136541"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4" name="Oval 53"/>
          <p:cNvSpPr/>
          <p:nvPr/>
        </p:nvSpPr>
        <p:spPr>
          <a:xfrm>
            <a:off x="4413657" y="40256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Oval 54"/>
          <p:cNvSpPr/>
          <p:nvPr/>
        </p:nvSpPr>
        <p:spPr>
          <a:xfrm>
            <a:off x="5150443" y="39176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Oval 55"/>
          <p:cNvSpPr/>
          <p:nvPr/>
        </p:nvSpPr>
        <p:spPr>
          <a:xfrm>
            <a:off x="5464826" y="391585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Oval 56"/>
          <p:cNvSpPr/>
          <p:nvPr/>
        </p:nvSpPr>
        <p:spPr>
          <a:xfrm>
            <a:off x="6230110" y="3989942"/>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Oval 57"/>
          <p:cNvSpPr/>
          <p:nvPr/>
        </p:nvSpPr>
        <p:spPr>
          <a:xfrm>
            <a:off x="5877905" y="3983379"/>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Oval 58"/>
          <p:cNvSpPr/>
          <p:nvPr/>
        </p:nvSpPr>
        <p:spPr>
          <a:xfrm>
            <a:off x="8772871" y="400800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0" name="Straight Arrow Connector 59"/>
          <p:cNvCxnSpPr>
            <a:stCxn id="31" idx="4"/>
            <a:endCxn id="37" idx="7"/>
          </p:cNvCxnSpPr>
          <p:nvPr/>
        </p:nvCxnSpPr>
        <p:spPr>
          <a:xfrm flipH="1">
            <a:off x="4354172" y="3409202"/>
            <a:ext cx="319698" cy="311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stCxn id="31" idx="4"/>
            <a:endCxn id="38" idx="0"/>
          </p:cNvCxnSpPr>
          <p:nvPr/>
        </p:nvCxnSpPr>
        <p:spPr>
          <a:xfrm>
            <a:off x="4673870" y="3409202"/>
            <a:ext cx="127327" cy="282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p:cNvCxnSpPr>
            <a:stCxn id="32" idx="3"/>
          </p:cNvCxnSpPr>
          <p:nvPr/>
        </p:nvCxnSpPr>
        <p:spPr>
          <a:xfrm flipH="1">
            <a:off x="5576919" y="3350835"/>
            <a:ext cx="462630" cy="2260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a:stCxn id="32" idx="3"/>
            <a:endCxn id="40" idx="7"/>
          </p:cNvCxnSpPr>
          <p:nvPr/>
        </p:nvCxnSpPr>
        <p:spPr>
          <a:xfrm flipH="1">
            <a:off x="5924341" y="3350835"/>
            <a:ext cx="115207" cy="216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32" idx="3"/>
            <a:endCxn id="41" idx="0"/>
          </p:cNvCxnSpPr>
          <p:nvPr/>
        </p:nvCxnSpPr>
        <p:spPr>
          <a:xfrm>
            <a:off x="6039549" y="3350835"/>
            <a:ext cx="165320" cy="178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33" idx="4"/>
            <a:endCxn id="42" idx="7"/>
          </p:cNvCxnSpPr>
          <p:nvPr/>
        </p:nvCxnSpPr>
        <p:spPr>
          <a:xfrm flipH="1">
            <a:off x="6646273" y="3409202"/>
            <a:ext cx="445223" cy="178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3" idx="4"/>
            <a:endCxn id="44" idx="0"/>
          </p:cNvCxnSpPr>
          <p:nvPr/>
        </p:nvCxnSpPr>
        <p:spPr>
          <a:xfrm>
            <a:off x="7091496" y="3409202"/>
            <a:ext cx="204169" cy="178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a:stCxn id="33" idx="4"/>
            <a:endCxn id="43" idx="0"/>
          </p:cNvCxnSpPr>
          <p:nvPr/>
        </p:nvCxnSpPr>
        <p:spPr>
          <a:xfrm flipH="1">
            <a:off x="6927640" y="3409202"/>
            <a:ext cx="163856" cy="165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5" idx="4"/>
            <a:endCxn id="45" idx="7"/>
          </p:cNvCxnSpPr>
          <p:nvPr/>
        </p:nvCxnSpPr>
        <p:spPr>
          <a:xfrm flipH="1">
            <a:off x="7754909" y="3477764"/>
            <a:ext cx="668678" cy="13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5" idx="4"/>
            <a:endCxn id="46" idx="7"/>
          </p:cNvCxnSpPr>
          <p:nvPr/>
        </p:nvCxnSpPr>
        <p:spPr>
          <a:xfrm flipH="1">
            <a:off x="8202589" y="3477764"/>
            <a:ext cx="220998" cy="138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5" idx="4"/>
            <a:endCxn id="51" idx="0"/>
          </p:cNvCxnSpPr>
          <p:nvPr/>
        </p:nvCxnSpPr>
        <p:spPr>
          <a:xfrm>
            <a:off x="8423587" y="3477764"/>
            <a:ext cx="17642" cy="122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5" idx="4"/>
            <a:endCxn id="52" idx="1"/>
          </p:cNvCxnSpPr>
          <p:nvPr/>
        </p:nvCxnSpPr>
        <p:spPr>
          <a:xfrm>
            <a:off x="8423587" y="3477764"/>
            <a:ext cx="361455" cy="140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8417386" y="4013928"/>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8133576" y="4019977"/>
            <a:ext cx="160785" cy="233218"/>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Arrow Connector 73"/>
          <p:cNvCxnSpPr>
            <a:stCxn id="51" idx="4"/>
            <a:endCxn id="73" idx="0"/>
          </p:cNvCxnSpPr>
          <p:nvPr/>
        </p:nvCxnSpPr>
        <p:spPr>
          <a:xfrm flipH="1">
            <a:off x="8213969" y="3833094"/>
            <a:ext cx="227260" cy="18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1" idx="4"/>
            <a:endCxn id="72" idx="1"/>
          </p:cNvCxnSpPr>
          <p:nvPr/>
        </p:nvCxnSpPr>
        <p:spPr>
          <a:xfrm flipH="1">
            <a:off x="8440932" y="3833094"/>
            <a:ext cx="296" cy="214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2" idx="4"/>
            <a:endCxn id="59" idx="0"/>
          </p:cNvCxnSpPr>
          <p:nvPr/>
        </p:nvCxnSpPr>
        <p:spPr>
          <a:xfrm>
            <a:off x="8841888" y="3817523"/>
            <a:ext cx="11376" cy="1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7" idx="4"/>
            <a:endCxn id="53" idx="0"/>
          </p:cNvCxnSpPr>
          <p:nvPr/>
        </p:nvCxnSpPr>
        <p:spPr>
          <a:xfrm flipH="1">
            <a:off x="4216934" y="3920056"/>
            <a:ext cx="80393" cy="1056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7" idx="4"/>
            <a:endCxn id="54" idx="1"/>
          </p:cNvCxnSpPr>
          <p:nvPr/>
        </p:nvCxnSpPr>
        <p:spPr>
          <a:xfrm>
            <a:off x="4297326" y="3920056"/>
            <a:ext cx="139877" cy="139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9" idx="4"/>
            <a:endCxn id="55" idx="7"/>
          </p:cNvCxnSpPr>
          <p:nvPr/>
        </p:nvCxnSpPr>
        <p:spPr>
          <a:xfrm flipH="1">
            <a:off x="5287681" y="3765920"/>
            <a:ext cx="219287" cy="185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9" idx="4"/>
            <a:endCxn id="56" idx="0"/>
          </p:cNvCxnSpPr>
          <p:nvPr/>
        </p:nvCxnSpPr>
        <p:spPr>
          <a:xfrm>
            <a:off x="5506968" y="3765920"/>
            <a:ext cx="38251" cy="149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1" idx="4"/>
            <a:endCxn id="58" idx="0"/>
          </p:cNvCxnSpPr>
          <p:nvPr/>
        </p:nvCxnSpPr>
        <p:spPr>
          <a:xfrm flipH="1">
            <a:off x="5958298" y="3762307"/>
            <a:ext cx="246571" cy="22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1" idx="4"/>
            <a:endCxn id="57" idx="0"/>
          </p:cNvCxnSpPr>
          <p:nvPr/>
        </p:nvCxnSpPr>
        <p:spPr>
          <a:xfrm>
            <a:off x="6204869" y="3762307"/>
            <a:ext cx="105634" cy="2276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665847" y="4951013"/>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049436" y="4937671"/>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7043997"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8382409" y="507026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546986" y="45162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269707" y="533327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435793" y="53034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818899" y="530633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29150" y="549258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876532" y="5496969"/>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239453" y="5488848"/>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586012" y="547289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972791" y="5459550"/>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Arrow Connector 95"/>
          <p:cNvCxnSpPr>
            <a:stCxn id="87" idx="3"/>
            <a:endCxn id="83" idx="6"/>
          </p:cNvCxnSpPr>
          <p:nvPr/>
        </p:nvCxnSpPr>
        <p:spPr>
          <a:xfrm flipH="1">
            <a:off x="4826632" y="4715303"/>
            <a:ext cx="1743901" cy="352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7" idx="3"/>
            <a:endCxn id="84" idx="0"/>
          </p:cNvCxnSpPr>
          <p:nvPr/>
        </p:nvCxnSpPr>
        <p:spPr>
          <a:xfrm flipH="1">
            <a:off x="6129828" y="4715303"/>
            <a:ext cx="440704" cy="2223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a:stCxn id="87" idx="5"/>
            <a:endCxn id="85" idx="1"/>
          </p:cNvCxnSpPr>
          <p:nvPr/>
        </p:nvCxnSpPr>
        <p:spPr>
          <a:xfrm>
            <a:off x="6684224" y="4715303"/>
            <a:ext cx="383319" cy="3891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p:cNvCxnSpPr>
            <a:stCxn id="87" idx="6"/>
            <a:endCxn id="86" idx="2"/>
          </p:cNvCxnSpPr>
          <p:nvPr/>
        </p:nvCxnSpPr>
        <p:spPr>
          <a:xfrm>
            <a:off x="6707771" y="4632848"/>
            <a:ext cx="1674638" cy="554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0" name="Oval 99"/>
          <p:cNvSpPr/>
          <p:nvPr/>
        </p:nvSpPr>
        <p:spPr>
          <a:xfrm>
            <a:off x="8783123" y="5463632"/>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4169975"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4447091" y="5811575"/>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183877" y="5703534"/>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5498260" y="5701756"/>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8783123" y="5853577"/>
            <a:ext cx="160785" cy="2332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Arrow Connector 105"/>
          <p:cNvCxnSpPr>
            <a:stCxn id="83" idx="4"/>
            <a:endCxn id="88" idx="7"/>
          </p:cNvCxnSpPr>
          <p:nvPr/>
        </p:nvCxnSpPr>
        <p:spPr>
          <a:xfrm flipH="1">
            <a:off x="4406945" y="5184230"/>
            <a:ext cx="339294" cy="183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p:cNvCxnSpPr>
            <a:stCxn id="84" idx="3"/>
            <a:endCxn id="89" idx="7"/>
          </p:cNvCxnSpPr>
          <p:nvPr/>
        </p:nvCxnSpPr>
        <p:spPr>
          <a:xfrm flipH="1">
            <a:off x="5573031" y="5136735"/>
            <a:ext cx="499951" cy="2009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a:stCxn id="84" idx="3"/>
            <a:endCxn id="90" idx="7"/>
          </p:cNvCxnSpPr>
          <p:nvPr/>
        </p:nvCxnSpPr>
        <p:spPr>
          <a:xfrm flipH="1">
            <a:off x="5956137" y="5136735"/>
            <a:ext cx="116846" cy="203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a:stCxn id="85" idx="4"/>
            <a:endCxn id="91" idx="7"/>
          </p:cNvCxnSpPr>
          <p:nvPr/>
        </p:nvCxnSpPr>
        <p:spPr>
          <a:xfrm flipH="1">
            <a:off x="6666389" y="5303485"/>
            <a:ext cx="458001" cy="223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85" idx="4"/>
            <a:endCxn id="93" idx="0"/>
          </p:cNvCxnSpPr>
          <p:nvPr/>
        </p:nvCxnSpPr>
        <p:spPr>
          <a:xfrm>
            <a:off x="7124390" y="5303485"/>
            <a:ext cx="195455" cy="185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85" idx="4"/>
            <a:endCxn id="92" idx="0"/>
          </p:cNvCxnSpPr>
          <p:nvPr/>
        </p:nvCxnSpPr>
        <p:spPr>
          <a:xfrm flipH="1">
            <a:off x="6956925" y="5303485"/>
            <a:ext cx="167465" cy="193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86" idx="4"/>
            <a:endCxn id="94" idx="0"/>
          </p:cNvCxnSpPr>
          <p:nvPr/>
        </p:nvCxnSpPr>
        <p:spPr>
          <a:xfrm flipH="1">
            <a:off x="7666404" y="5303485"/>
            <a:ext cx="796398" cy="169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86" idx="4"/>
          </p:cNvCxnSpPr>
          <p:nvPr/>
        </p:nvCxnSpPr>
        <p:spPr>
          <a:xfrm flipH="1">
            <a:off x="8110029" y="5303485"/>
            <a:ext cx="352773" cy="1902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6" idx="4"/>
          </p:cNvCxnSpPr>
          <p:nvPr/>
        </p:nvCxnSpPr>
        <p:spPr>
          <a:xfrm>
            <a:off x="8462802" y="5303485"/>
            <a:ext cx="343867" cy="1943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0" idx="4"/>
            <a:endCxn id="105" idx="0"/>
          </p:cNvCxnSpPr>
          <p:nvPr/>
        </p:nvCxnSpPr>
        <p:spPr>
          <a:xfrm>
            <a:off x="8863515" y="5696850"/>
            <a:ext cx="0" cy="156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88" idx="4"/>
            <a:endCxn id="101" idx="0"/>
          </p:cNvCxnSpPr>
          <p:nvPr/>
        </p:nvCxnSpPr>
        <p:spPr>
          <a:xfrm flipH="1">
            <a:off x="4250368" y="5566491"/>
            <a:ext cx="99732" cy="245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88" idx="4"/>
            <a:endCxn id="102" idx="1"/>
          </p:cNvCxnSpPr>
          <p:nvPr/>
        </p:nvCxnSpPr>
        <p:spPr>
          <a:xfrm>
            <a:off x="4350100" y="5566491"/>
            <a:ext cx="120538" cy="27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9" idx="4"/>
            <a:endCxn id="103" idx="7"/>
          </p:cNvCxnSpPr>
          <p:nvPr/>
        </p:nvCxnSpPr>
        <p:spPr>
          <a:xfrm flipH="1">
            <a:off x="5321115" y="5536703"/>
            <a:ext cx="195071" cy="200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89" idx="4"/>
            <a:endCxn id="104" idx="0"/>
          </p:cNvCxnSpPr>
          <p:nvPr/>
        </p:nvCxnSpPr>
        <p:spPr>
          <a:xfrm>
            <a:off x="5516186" y="5536703"/>
            <a:ext cx="62467" cy="165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7147492" y="2135888"/>
            <a:ext cx="1809028" cy="830997"/>
          </a:xfrm>
          <a:prstGeom prst="rect">
            <a:avLst/>
          </a:prstGeom>
          <a:noFill/>
        </p:spPr>
        <p:txBody>
          <a:bodyPr wrap="square" rtlCol="0">
            <a:spAutoFit/>
          </a:bodyPr>
          <a:lstStyle/>
          <a:p>
            <a:r>
              <a:rPr lang="en-US" sz="1600" dirty="0" smtClean="0"/>
              <a:t>Resource uses: R1, R2, R3, R4, R5</a:t>
            </a:r>
            <a:endParaRPr lang="en-US" sz="1600" dirty="0"/>
          </a:p>
        </p:txBody>
      </p:sp>
      <p:sp>
        <p:nvSpPr>
          <p:cNvPr id="121" name="TextBox 120"/>
          <p:cNvSpPr txBox="1"/>
          <p:nvPr/>
        </p:nvSpPr>
        <p:spPr>
          <a:xfrm>
            <a:off x="5990474" y="5934974"/>
            <a:ext cx="2931805" cy="584776"/>
          </a:xfrm>
          <a:prstGeom prst="rect">
            <a:avLst/>
          </a:prstGeom>
          <a:noFill/>
        </p:spPr>
        <p:txBody>
          <a:bodyPr wrap="square" rtlCol="0">
            <a:spAutoFit/>
          </a:bodyPr>
          <a:lstStyle/>
          <a:p>
            <a:r>
              <a:rPr lang="en-US" sz="1600" dirty="0" smtClean="0"/>
              <a:t>Resource uses: R1, R2, R4’, R5’ (R3 gone, R4/5 lower)</a:t>
            </a:r>
            <a:endParaRPr lang="en-US" sz="1600" dirty="0"/>
          </a:p>
        </p:txBody>
      </p:sp>
      <p:sp>
        <p:nvSpPr>
          <p:cNvPr id="127" name="TextBox 126"/>
          <p:cNvSpPr txBox="1"/>
          <p:nvPr/>
        </p:nvSpPr>
        <p:spPr>
          <a:xfrm>
            <a:off x="439948" y="2549071"/>
            <a:ext cx="2525059" cy="3970318"/>
          </a:xfrm>
          <a:prstGeom prst="rect">
            <a:avLst/>
          </a:prstGeom>
          <a:noFill/>
        </p:spPr>
        <p:txBody>
          <a:bodyPr wrap="square" rtlCol="0">
            <a:spAutoFit/>
          </a:bodyPr>
          <a:lstStyle/>
          <a:p>
            <a:r>
              <a:rPr lang="en-US" dirty="0" smtClean="0"/>
              <a:t>Example:</a:t>
            </a:r>
          </a:p>
          <a:p>
            <a:endParaRPr lang="en-US" dirty="0"/>
          </a:p>
          <a:p>
            <a:pPr marL="285750" indent="-285750">
              <a:buFont typeface="Arial"/>
              <a:buChar char="•"/>
            </a:pPr>
            <a:r>
              <a:rPr lang="en-US" dirty="0" smtClean="0"/>
              <a:t>Remove calls to system logger first</a:t>
            </a:r>
          </a:p>
          <a:p>
            <a:pPr marL="285750" indent="-285750">
              <a:buFont typeface="Arial"/>
              <a:buChar char="•"/>
            </a:pPr>
            <a:r>
              <a:rPr lang="en-US" dirty="0" smtClean="0"/>
              <a:t>Remove initialization of system logger once all calls are gone</a:t>
            </a:r>
          </a:p>
          <a:p>
            <a:pPr marL="285750" indent="-285750">
              <a:buFont typeface="Arial"/>
              <a:buChar char="•"/>
            </a:pPr>
            <a:r>
              <a:rPr lang="en-US" dirty="0" smtClean="0"/>
              <a:t>Result: P’ has less writes to SSD, lower memory usage (logging cache gone)</a:t>
            </a:r>
          </a:p>
          <a:p>
            <a:endParaRPr lang="en-US" dirty="0"/>
          </a:p>
        </p:txBody>
      </p:sp>
      <p:sp>
        <p:nvSpPr>
          <p:cNvPr id="128" name="TextBox 127"/>
          <p:cNvSpPr txBox="1"/>
          <p:nvPr/>
        </p:nvSpPr>
        <p:spPr>
          <a:xfrm>
            <a:off x="5642189" y="4202373"/>
            <a:ext cx="2203348" cy="338554"/>
          </a:xfrm>
          <a:prstGeom prst="rect">
            <a:avLst/>
          </a:prstGeom>
          <a:noFill/>
        </p:spPr>
        <p:txBody>
          <a:bodyPr wrap="none" rtlCol="0">
            <a:spAutoFit/>
          </a:bodyPr>
          <a:lstStyle/>
          <a:p>
            <a:r>
              <a:rPr lang="en-US" sz="1600" dirty="0" smtClean="0"/>
              <a:t>red code is removable</a:t>
            </a:r>
            <a:endParaRPr lang="en-US" sz="1600" dirty="0"/>
          </a:p>
        </p:txBody>
      </p:sp>
      <p:sp>
        <p:nvSpPr>
          <p:cNvPr id="129" name="TextBox 128"/>
          <p:cNvSpPr txBox="1"/>
          <p:nvPr/>
        </p:nvSpPr>
        <p:spPr>
          <a:xfrm>
            <a:off x="3851988" y="2203751"/>
            <a:ext cx="2596910" cy="646331"/>
          </a:xfrm>
          <a:prstGeom prst="rect">
            <a:avLst/>
          </a:prstGeom>
          <a:noFill/>
        </p:spPr>
        <p:txBody>
          <a:bodyPr wrap="none" rtlCol="0">
            <a:spAutoFit/>
          </a:bodyPr>
          <a:lstStyle/>
          <a:p>
            <a:r>
              <a:rPr lang="en-US" dirty="0" smtClean="0"/>
              <a:t>Start removal at</a:t>
            </a:r>
            <a:br>
              <a:rPr lang="en-US" dirty="0" smtClean="0"/>
            </a:br>
            <a:r>
              <a:rPr lang="en-US" dirty="0" smtClean="0"/>
              <a:t>leaves of AST, move up</a:t>
            </a:r>
            <a:endParaRPr lang="en-US" dirty="0"/>
          </a:p>
        </p:txBody>
      </p:sp>
    </p:spTree>
    <p:extLst>
      <p:ext uri="{BB962C8B-B14F-4D97-AF65-F5344CB8AC3E}">
        <p14:creationId xmlns:p14="http://schemas.microsoft.com/office/powerpoint/2010/main" val="990250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(1)</a:t>
            </a:r>
            <a:endParaRPr lang="en-US" dirty="0"/>
          </a:p>
        </p:txBody>
      </p:sp>
      <p:sp>
        <p:nvSpPr>
          <p:cNvPr id="3" name="Content Placeholder 2"/>
          <p:cNvSpPr>
            <a:spLocks noGrp="1"/>
          </p:cNvSpPr>
          <p:nvPr>
            <p:ph idx="1"/>
          </p:nvPr>
        </p:nvSpPr>
        <p:spPr>
          <a:xfrm>
            <a:off x="874" y="972106"/>
            <a:ext cx="8590479" cy="593910"/>
          </a:xfrm>
        </p:spPr>
        <p:txBody>
          <a:bodyPr/>
          <a:lstStyle/>
          <a:p>
            <a:r>
              <a:rPr lang="en-US" sz="2400" dirty="0" err="1" smtClean="0"/>
              <a:t>IMMoRTALS</a:t>
            </a:r>
            <a:r>
              <a:rPr lang="en-US" sz="2400" dirty="0" smtClean="0"/>
              <a:t> Domain/Context:  Situation Awareness (SA)</a:t>
            </a:r>
          </a:p>
          <a:p>
            <a:pPr lvl="1"/>
            <a:endParaRPr lang="en-US" sz="2000" dirty="0" smtClean="0"/>
          </a:p>
          <a:p>
            <a:pPr lvl="1"/>
            <a:endParaRPr lang="en-US" sz="2000" dirty="0" smtClean="0"/>
          </a:p>
          <a:p>
            <a:endParaRPr lang="en-US" sz="24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pic>
        <p:nvPicPr>
          <p:cNvPr id="6" name="Content Placeholder 3" descr="Phone overloaded.jpg"/>
          <p:cNvPicPr>
            <a:picLocks noChangeAspect="1"/>
          </p:cNvPicPr>
          <p:nvPr/>
        </p:nvPicPr>
        <p:blipFill>
          <a:blip r:embed="rId3" cstate="print"/>
          <a:stretch>
            <a:fillRect/>
          </a:stretch>
        </p:blipFill>
        <p:spPr bwMode="gray">
          <a:xfrm>
            <a:off x="4757665" y="1580859"/>
            <a:ext cx="4022376" cy="3105704"/>
          </a:xfrm>
          <a:prstGeom prst="rect">
            <a:avLst/>
          </a:prstGeom>
          <a:noFill/>
          <a:ln w="9525">
            <a:noFill/>
            <a:miter lim="800000"/>
            <a:headEnd/>
            <a:tailEnd/>
          </a:ln>
          <a:effectLst/>
        </p:spPr>
      </p:pic>
      <p:sp>
        <p:nvSpPr>
          <p:cNvPr id="7" name="Content Placeholder 2"/>
          <p:cNvSpPr txBox="1">
            <a:spLocks/>
          </p:cNvSpPr>
          <p:nvPr/>
        </p:nvSpPr>
        <p:spPr bwMode="auto">
          <a:xfrm>
            <a:off x="874" y="1566016"/>
            <a:ext cx="4885758" cy="44906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Important and relevant: Situation Awareness (SA) is a key part of modern warfare, law enforcement, </a:t>
            </a:r>
            <a:br>
              <a:rPr lang="en-US" sz="2000" dirty="0" smtClean="0"/>
            </a:br>
            <a:r>
              <a:rPr lang="en-US" sz="2000" dirty="0" smtClean="0"/>
              <a:t>humanitarian missions, etc.</a:t>
            </a:r>
          </a:p>
          <a:p>
            <a:pPr lvl="4"/>
            <a:endParaRPr lang="en-US" sz="1000" dirty="0" smtClean="0"/>
          </a:p>
          <a:p>
            <a:pPr marL="342900" lvl="1" indent="-342900">
              <a:buFont typeface="Arial" charset="0"/>
              <a:buChar char="•"/>
            </a:pPr>
            <a:r>
              <a:rPr lang="en-US" sz="2000" dirty="0" smtClean="0"/>
              <a:t>Manageable scope: The domain defines </a:t>
            </a:r>
            <a:r>
              <a:rPr lang="en-US" sz="2000" dirty="0"/>
              <a:t>the kind of information being processed (i.e., what are SA data) as well as the kind of processing (i.e., sharing, analysis, requesting</a:t>
            </a:r>
            <a:r>
              <a:rPr lang="en-US" sz="2000" dirty="0" smtClean="0"/>
              <a:t>)</a:t>
            </a:r>
          </a:p>
          <a:p>
            <a:pPr marL="2114550" lvl="5" indent="-342900"/>
            <a:endParaRPr lang="en-US" sz="1600" dirty="0"/>
          </a:p>
          <a:p>
            <a:r>
              <a:rPr lang="en-US" sz="2000" dirty="0" smtClean="0"/>
              <a:t>Rich source of </a:t>
            </a:r>
            <a:r>
              <a:rPr lang="en-US" sz="1800" dirty="0"/>
              <a:t>d</a:t>
            </a:r>
            <a:r>
              <a:rPr lang="en-US" sz="1800" dirty="0" smtClean="0"/>
              <a:t>iverse and changing use </a:t>
            </a:r>
            <a:br>
              <a:rPr lang="en-US" sz="1800" dirty="0" smtClean="0"/>
            </a:br>
            <a:r>
              <a:rPr lang="en-US" sz="1800" dirty="0" smtClean="0"/>
              <a:t>cases and requirements</a:t>
            </a:r>
          </a:p>
          <a:p>
            <a:pPr marL="0" indent="0">
              <a:buFont typeface="Arial" charset="0"/>
              <a:buNone/>
            </a:pPr>
            <a:endParaRPr lang="en-US" sz="2000" dirty="0"/>
          </a:p>
        </p:txBody>
      </p:sp>
    </p:spTree>
    <p:extLst>
      <p:ext uri="{BB962C8B-B14F-4D97-AF65-F5344CB8AC3E}">
        <p14:creationId xmlns:p14="http://schemas.microsoft.com/office/powerpoint/2010/main" val="14535168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(Tactical SA) Platform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40</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201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281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591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3948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783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2944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306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29850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184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259610" y="4247263"/>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716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466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71474"/>
            <a:ext cx="4966729" cy="4544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714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592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329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368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118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1904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426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662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105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749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259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7160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4" name="Content Placeholder 3"/>
          <p:cNvSpPr>
            <a:spLocks noGrp="1"/>
          </p:cNvSpPr>
          <p:nvPr>
            <p:ph idx="1"/>
          </p:nvPr>
        </p:nvSpPr>
        <p:spPr/>
        <p:txBody>
          <a:bodyPr/>
          <a:lstStyle/>
          <a:p>
            <a:r>
              <a:rPr lang="en-US" dirty="0" smtClean="0"/>
              <a:t>Continue to evolve</a:t>
            </a:r>
          </a:p>
          <a:p>
            <a:r>
              <a:rPr lang="en-US" dirty="0" smtClean="0"/>
              <a:t>Automate gathering of Application model</a:t>
            </a:r>
          </a:p>
          <a:p>
            <a:pPr lvl="1"/>
            <a:r>
              <a:rPr lang="en-US" dirty="0" smtClean="0"/>
              <a:t>Work backward from DFUs in baseline application</a:t>
            </a:r>
          </a:p>
          <a:p>
            <a:pPr lvl="1"/>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41</a:t>
            </a:fld>
            <a:endParaRPr lang="en-US"/>
          </a:p>
        </p:txBody>
      </p:sp>
    </p:spTree>
    <p:extLst>
      <p:ext uri="{BB962C8B-B14F-4D97-AF65-F5344CB8AC3E}">
        <p14:creationId xmlns:p14="http://schemas.microsoft.com/office/powerpoint/2010/main" val="232494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(Tactical SA) Platform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42</a:t>
            </a:fld>
            <a:endParaRPr lang="en-US"/>
          </a:p>
        </p:txBody>
      </p:sp>
      <p:sp>
        <p:nvSpPr>
          <p:cNvPr id="71" name="Rounded Rectangle 70"/>
          <p:cNvSpPr/>
          <p:nvPr/>
        </p:nvSpPr>
        <p:spPr>
          <a:xfrm>
            <a:off x="2210271" y="5559864"/>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321890" y="5644652"/>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321890" y="5931222"/>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321889" y="6217792"/>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321889" y="6468997"/>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571653" y="5550465"/>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5882068" y="5541822"/>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651355" y="5645812"/>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649146" y="6151533"/>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649146" y="5905589"/>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201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28112"/>
            <a:ext cx="2534776" cy="876645"/>
            <a:chOff x="5125751" y="3683635"/>
            <a:chExt cx="2534776" cy="876645"/>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591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394837"/>
            <a:ext cx="2534776" cy="876645"/>
            <a:chOff x="5125751" y="3683635"/>
            <a:chExt cx="2534776" cy="876645"/>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37115"/>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783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2944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306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29850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184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259610" y="4247263"/>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716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466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71474"/>
            <a:ext cx="4966729" cy="4544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714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592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329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368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118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1904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426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662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105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749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259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8636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58552" y="1309817"/>
            <a:ext cx="8613599" cy="3130378"/>
          </a:xfrm>
          <a:prstGeom prst="roundRect">
            <a:avLst/>
          </a:prstGeom>
          <a:gradFill>
            <a:gsLst>
              <a:gs pos="0">
                <a:srgbClr val="FFEFD1"/>
              </a:gs>
              <a:gs pos="64999">
                <a:srgbClr val="F0EBD5"/>
              </a:gs>
              <a:gs pos="100000">
                <a:srgbClr val="D1C39F"/>
              </a:gs>
            </a:gsLst>
            <a:lin ang="16200000" scaled="0"/>
          </a:gradFill>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smtClean="0">
                <a:solidFill>
                  <a:schemeClr val="tx1"/>
                </a:solidFill>
              </a:rPr>
              <a:t>System Under Test (SUT)</a:t>
            </a:r>
            <a:endParaRPr lang="en-US" dirty="0">
              <a:solidFill>
                <a:schemeClr val="tx1"/>
              </a:solidFill>
            </a:endParaRPr>
          </a:p>
        </p:txBody>
      </p:sp>
      <p:sp>
        <p:nvSpPr>
          <p:cNvPr id="5" name="Title 4"/>
          <p:cNvSpPr>
            <a:spLocks noGrp="1"/>
          </p:cNvSpPr>
          <p:nvPr>
            <p:ph type="title"/>
          </p:nvPr>
        </p:nvSpPr>
        <p:spPr/>
        <p:txBody>
          <a:bodyPr/>
          <a:lstStyle/>
          <a:p>
            <a:r>
              <a:rPr lang="en-US" dirty="0" err="1" smtClean="0"/>
              <a:t>IMMoRTALS</a:t>
            </a:r>
            <a:r>
              <a:rPr lang="en-US" dirty="0" smtClean="0"/>
              <a:t>  Test (TA-4) Interface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43</a:t>
            </a:fld>
            <a:endParaRPr lang="en-US"/>
          </a:p>
        </p:txBody>
      </p:sp>
      <p:sp>
        <p:nvSpPr>
          <p:cNvPr id="3" name="Rectangle 2"/>
          <p:cNvSpPr/>
          <p:nvPr/>
        </p:nvSpPr>
        <p:spPr>
          <a:xfrm>
            <a:off x="3679317" y="2719510"/>
            <a:ext cx="1203370" cy="1071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r>
              <a:rPr lang="en-US" dirty="0" smtClean="0"/>
              <a:t>SA Client n</a:t>
            </a:r>
          </a:p>
        </p:txBody>
      </p:sp>
      <p:sp>
        <p:nvSpPr>
          <p:cNvPr id="8" name="Rectangle 7"/>
          <p:cNvSpPr/>
          <p:nvPr/>
        </p:nvSpPr>
        <p:spPr>
          <a:xfrm>
            <a:off x="4053452" y="2308484"/>
            <a:ext cx="1269893" cy="9469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smtClean="0"/>
              <a:t>SA Client 1</a:t>
            </a:r>
          </a:p>
        </p:txBody>
      </p:sp>
      <p:sp>
        <p:nvSpPr>
          <p:cNvPr id="9" name="Rectangle 8"/>
          <p:cNvSpPr/>
          <p:nvPr/>
        </p:nvSpPr>
        <p:spPr>
          <a:xfrm>
            <a:off x="6905143" y="2302312"/>
            <a:ext cx="1195052" cy="11453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Server</a:t>
            </a:r>
          </a:p>
        </p:txBody>
      </p:sp>
      <p:sp>
        <p:nvSpPr>
          <p:cNvPr id="10" name="Rectangle 9"/>
          <p:cNvSpPr/>
          <p:nvPr/>
        </p:nvSpPr>
        <p:spPr>
          <a:xfrm>
            <a:off x="508517" y="2050506"/>
            <a:ext cx="1752600" cy="162560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DAS</a:t>
            </a:r>
          </a:p>
          <a:p>
            <a:pPr algn="ctr"/>
            <a:r>
              <a:rPr lang="en-US" dirty="0" smtClean="0"/>
              <a:t>(Diagnose, Transform, Build)</a:t>
            </a:r>
            <a:endParaRPr lang="en-US" dirty="0"/>
          </a:p>
        </p:txBody>
      </p:sp>
      <p:sp>
        <p:nvSpPr>
          <p:cNvPr id="12" name="Rectangle 11"/>
          <p:cNvSpPr/>
          <p:nvPr/>
        </p:nvSpPr>
        <p:spPr>
          <a:xfrm>
            <a:off x="444843" y="5700588"/>
            <a:ext cx="8435546" cy="683741"/>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Lincoln Test Harness</a:t>
            </a:r>
            <a:endParaRPr lang="en-US" dirty="0"/>
          </a:p>
        </p:txBody>
      </p:sp>
      <p:cxnSp>
        <p:nvCxnSpPr>
          <p:cNvPr id="14" name="Straight Arrow Connector 13"/>
          <p:cNvCxnSpPr/>
          <p:nvPr/>
        </p:nvCxnSpPr>
        <p:spPr>
          <a:xfrm flipH="1" flipV="1">
            <a:off x="1434243" y="3676106"/>
            <a:ext cx="3027" cy="202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55803" y="3676106"/>
            <a:ext cx="21428" cy="2024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58552" y="4834521"/>
            <a:ext cx="1526229" cy="461665"/>
          </a:xfrm>
          <a:prstGeom prst="rect">
            <a:avLst/>
          </a:prstGeom>
          <a:noFill/>
        </p:spPr>
        <p:txBody>
          <a:bodyPr wrap="square" rtlCol="0">
            <a:spAutoFit/>
          </a:bodyPr>
          <a:lstStyle/>
          <a:p>
            <a:r>
              <a:rPr lang="en-US" sz="1200" dirty="0" smtClean="0"/>
              <a:t>Perturb SUT</a:t>
            </a:r>
          </a:p>
          <a:p>
            <a:r>
              <a:rPr lang="en-US" sz="1200" dirty="0"/>
              <a:t>(REST CALL</a:t>
            </a:r>
            <a:r>
              <a:rPr lang="en-US" sz="1200" dirty="0" smtClean="0"/>
              <a:t>)</a:t>
            </a:r>
            <a:endParaRPr lang="en-US" sz="1200" dirty="0"/>
          </a:p>
        </p:txBody>
      </p:sp>
      <p:sp>
        <p:nvSpPr>
          <p:cNvPr id="20" name="TextBox 19"/>
          <p:cNvSpPr txBox="1"/>
          <p:nvPr/>
        </p:nvSpPr>
        <p:spPr>
          <a:xfrm>
            <a:off x="1666517" y="4899350"/>
            <a:ext cx="1130721" cy="261610"/>
          </a:xfrm>
          <a:prstGeom prst="rect">
            <a:avLst/>
          </a:prstGeom>
          <a:noFill/>
        </p:spPr>
        <p:txBody>
          <a:bodyPr wrap="square" rtlCol="0">
            <a:spAutoFit/>
          </a:bodyPr>
          <a:lstStyle/>
          <a:p>
            <a:pPr algn="ctr"/>
            <a:r>
              <a:rPr lang="en-US" sz="1100" dirty="0" smtClean="0"/>
              <a:t>Status (JSON)</a:t>
            </a:r>
            <a:endParaRPr lang="en-US" sz="1100" dirty="0"/>
          </a:p>
        </p:txBody>
      </p:sp>
      <p:sp>
        <p:nvSpPr>
          <p:cNvPr id="19" name="Rectangle 18"/>
          <p:cNvSpPr/>
          <p:nvPr/>
        </p:nvSpPr>
        <p:spPr>
          <a:xfrm>
            <a:off x="2821317" y="4244022"/>
            <a:ext cx="1762897" cy="494270"/>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Scripts</a:t>
            </a:r>
            <a:endParaRPr lang="en-US" dirty="0"/>
          </a:p>
        </p:txBody>
      </p:sp>
      <p:cxnSp>
        <p:nvCxnSpPr>
          <p:cNvPr id="23" name="Straight Arrow Connector 22"/>
          <p:cNvCxnSpPr/>
          <p:nvPr/>
        </p:nvCxnSpPr>
        <p:spPr>
          <a:xfrm flipV="1">
            <a:off x="3910444" y="4738292"/>
            <a:ext cx="0" cy="96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Can 24"/>
          <p:cNvSpPr/>
          <p:nvPr/>
        </p:nvSpPr>
        <p:spPr>
          <a:xfrm>
            <a:off x="7473779" y="4570123"/>
            <a:ext cx="1325858" cy="892961"/>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Logging Service</a:t>
            </a:r>
            <a:endParaRPr lang="en-US" dirty="0"/>
          </a:p>
        </p:txBody>
      </p:sp>
      <p:cxnSp>
        <p:nvCxnSpPr>
          <p:cNvPr id="27" name="Straight Arrow Connector 26"/>
          <p:cNvCxnSpPr/>
          <p:nvPr/>
        </p:nvCxnSpPr>
        <p:spPr>
          <a:xfrm flipV="1">
            <a:off x="6037177" y="5028263"/>
            <a:ext cx="1436602" cy="672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072780" y="4738292"/>
            <a:ext cx="0" cy="962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9" idx="2"/>
          </p:cNvCxnSpPr>
          <p:nvPr/>
        </p:nvCxnSpPr>
        <p:spPr>
          <a:xfrm rot="16200000" flipH="1">
            <a:off x="7170527" y="3779841"/>
            <a:ext cx="1122422" cy="45813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rot="5400000">
            <a:off x="7846569" y="4057317"/>
            <a:ext cx="830305" cy="250027"/>
          </a:xfrm>
          <a:prstGeom prst="rect">
            <a:avLst/>
          </a:prstGeom>
          <a:noFill/>
        </p:spPr>
        <p:txBody>
          <a:bodyPr wrap="square" rtlCol="0">
            <a:spAutoFit/>
          </a:bodyPr>
          <a:lstStyle/>
          <a:p>
            <a:r>
              <a:rPr lang="en-US" sz="1000" dirty="0" smtClean="0"/>
              <a:t>Log Data</a:t>
            </a:r>
            <a:endParaRPr lang="en-US" sz="1000" dirty="0"/>
          </a:p>
        </p:txBody>
      </p:sp>
      <p:cxnSp>
        <p:nvCxnSpPr>
          <p:cNvPr id="56" name="Straight Arrow Connector 55"/>
          <p:cNvCxnSpPr/>
          <p:nvPr/>
        </p:nvCxnSpPr>
        <p:spPr>
          <a:xfrm>
            <a:off x="2232543" y="3512674"/>
            <a:ext cx="952301" cy="731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4531903" y="3754276"/>
            <a:ext cx="881449" cy="553998"/>
          </a:xfrm>
          <a:prstGeom prst="rect">
            <a:avLst/>
          </a:prstGeom>
          <a:noFill/>
        </p:spPr>
        <p:txBody>
          <a:bodyPr wrap="square" rtlCol="0">
            <a:spAutoFit/>
          </a:bodyPr>
          <a:lstStyle/>
          <a:p>
            <a:r>
              <a:rPr lang="en-US" sz="1000" dirty="0" smtClean="0"/>
              <a:t>Deploy Platform applications</a:t>
            </a:r>
            <a:endParaRPr lang="en-US" sz="1000" dirty="0"/>
          </a:p>
        </p:txBody>
      </p:sp>
      <p:sp>
        <p:nvSpPr>
          <p:cNvPr id="60" name="TextBox 59"/>
          <p:cNvSpPr txBox="1"/>
          <p:nvPr/>
        </p:nvSpPr>
        <p:spPr>
          <a:xfrm>
            <a:off x="5626787" y="5118204"/>
            <a:ext cx="1113178" cy="246221"/>
          </a:xfrm>
          <a:prstGeom prst="rect">
            <a:avLst/>
          </a:prstGeom>
          <a:noFill/>
        </p:spPr>
        <p:txBody>
          <a:bodyPr wrap="square" rtlCol="0">
            <a:spAutoFit/>
          </a:bodyPr>
          <a:lstStyle/>
          <a:p>
            <a:r>
              <a:rPr lang="en-US" sz="1000" dirty="0" smtClean="0"/>
              <a:t>Analyze Logs</a:t>
            </a:r>
            <a:endParaRPr lang="en-US" sz="1000" dirty="0"/>
          </a:p>
        </p:txBody>
      </p:sp>
      <p:sp>
        <p:nvSpPr>
          <p:cNvPr id="69" name="Left-Right Arrow 68"/>
          <p:cNvSpPr/>
          <p:nvPr/>
        </p:nvSpPr>
        <p:spPr>
          <a:xfrm>
            <a:off x="5323345" y="2719509"/>
            <a:ext cx="1558130" cy="26223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a:off x="3148548" y="5064343"/>
            <a:ext cx="897164" cy="600164"/>
          </a:xfrm>
          <a:prstGeom prst="rect">
            <a:avLst/>
          </a:prstGeom>
          <a:noFill/>
        </p:spPr>
        <p:txBody>
          <a:bodyPr wrap="square" rtlCol="0">
            <a:spAutoFit/>
          </a:bodyPr>
          <a:lstStyle/>
          <a:p>
            <a:r>
              <a:rPr lang="en-US" sz="1100" dirty="0" smtClean="0"/>
              <a:t>Begin platform execution</a:t>
            </a:r>
            <a:endParaRPr lang="en-US" sz="1100" dirty="0"/>
          </a:p>
        </p:txBody>
      </p:sp>
      <p:cxnSp>
        <p:nvCxnSpPr>
          <p:cNvPr id="32" name="Straight Arrow Connector 31"/>
          <p:cNvCxnSpPr>
            <a:endCxn id="3" idx="2"/>
          </p:cNvCxnSpPr>
          <p:nvPr/>
        </p:nvCxnSpPr>
        <p:spPr>
          <a:xfrm flipV="1">
            <a:off x="4202955" y="3791438"/>
            <a:ext cx="78047" cy="452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4600576" y="3447700"/>
            <a:ext cx="2304567" cy="11497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651046" y="3334788"/>
            <a:ext cx="1068565" cy="553998"/>
          </a:xfrm>
          <a:prstGeom prst="rect">
            <a:avLst/>
          </a:prstGeom>
          <a:noFill/>
        </p:spPr>
        <p:txBody>
          <a:bodyPr wrap="square" rtlCol="0">
            <a:spAutoFit/>
          </a:bodyPr>
          <a:lstStyle/>
          <a:p>
            <a:r>
              <a:rPr lang="en-US" sz="1000" dirty="0" smtClean="0"/>
              <a:t>Application binaries; configurations</a:t>
            </a:r>
            <a:endParaRPr lang="en-US" sz="1000" dirty="0"/>
          </a:p>
        </p:txBody>
      </p:sp>
      <p:sp>
        <p:nvSpPr>
          <p:cNvPr id="47" name="Oval 46"/>
          <p:cNvSpPr/>
          <p:nvPr/>
        </p:nvSpPr>
        <p:spPr>
          <a:xfrm>
            <a:off x="1006918" y="4182330"/>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1" name="Oval 30"/>
          <p:cNvSpPr/>
          <p:nvPr/>
        </p:nvSpPr>
        <p:spPr>
          <a:xfrm>
            <a:off x="2345542" y="324225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4" name="Oval 33"/>
          <p:cNvSpPr/>
          <p:nvPr/>
        </p:nvSpPr>
        <p:spPr>
          <a:xfrm>
            <a:off x="1666517" y="4473097"/>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36" name="Oval 35"/>
          <p:cNvSpPr/>
          <p:nvPr/>
        </p:nvSpPr>
        <p:spPr>
          <a:xfrm>
            <a:off x="3415554" y="474059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sp>
        <p:nvSpPr>
          <p:cNvPr id="37" name="Oval 36"/>
          <p:cNvSpPr/>
          <p:nvPr/>
        </p:nvSpPr>
        <p:spPr>
          <a:xfrm>
            <a:off x="5143607" y="3684452"/>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38" name="Oval 37"/>
          <p:cNvSpPr/>
          <p:nvPr/>
        </p:nvSpPr>
        <p:spPr>
          <a:xfrm>
            <a:off x="6617430" y="4831648"/>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7</a:t>
            </a:r>
          </a:p>
        </p:txBody>
      </p:sp>
      <p:sp>
        <p:nvSpPr>
          <p:cNvPr id="39" name="Oval 38"/>
          <p:cNvSpPr/>
          <p:nvPr/>
        </p:nvSpPr>
        <p:spPr>
          <a:xfrm>
            <a:off x="4216248" y="4786154"/>
            <a:ext cx="363151" cy="38779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p>
        </p:txBody>
      </p:sp>
      <p:sp>
        <p:nvSpPr>
          <p:cNvPr id="42" name="TextBox 41"/>
          <p:cNvSpPr txBox="1"/>
          <p:nvPr/>
        </p:nvSpPr>
        <p:spPr>
          <a:xfrm>
            <a:off x="4116613" y="5183520"/>
            <a:ext cx="1113178" cy="400110"/>
          </a:xfrm>
          <a:prstGeom prst="rect">
            <a:avLst/>
          </a:prstGeom>
          <a:noFill/>
        </p:spPr>
        <p:txBody>
          <a:bodyPr wrap="square" rtlCol="0">
            <a:spAutoFit/>
          </a:bodyPr>
          <a:lstStyle/>
          <a:p>
            <a:r>
              <a:rPr lang="en-US" sz="1000" dirty="0" smtClean="0"/>
              <a:t>Analyze Auxiliary data</a:t>
            </a:r>
            <a:endParaRPr lang="en-US" sz="1000" dirty="0"/>
          </a:p>
        </p:txBody>
      </p:sp>
      <p:sp>
        <p:nvSpPr>
          <p:cNvPr id="13" name="TextBox 12"/>
          <p:cNvSpPr txBox="1"/>
          <p:nvPr/>
        </p:nvSpPr>
        <p:spPr>
          <a:xfrm>
            <a:off x="5491768" y="2518348"/>
            <a:ext cx="1241045" cy="261610"/>
          </a:xfrm>
          <a:prstGeom prst="rect">
            <a:avLst/>
          </a:prstGeom>
          <a:noFill/>
        </p:spPr>
        <p:txBody>
          <a:bodyPr wrap="none" rtlCol="0">
            <a:spAutoFit/>
          </a:bodyPr>
          <a:lstStyle/>
          <a:p>
            <a:r>
              <a:rPr lang="en-US" sz="1100" dirty="0" smtClean="0"/>
              <a:t>Platform network</a:t>
            </a:r>
            <a:endParaRPr lang="en-US" sz="1100" dirty="0"/>
          </a:p>
        </p:txBody>
      </p:sp>
      <p:cxnSp>
        <p:nvCxnSpPr>
          <p:cNvPr id="21" name="Straight Connector 20"/>
          <p:cNvCxnSpPr/>
          <p:nvPr/>
        </p:nvCxnSpPr>
        <p:spPr>
          <a:xfrm flipV="1">
            <a:off x="5143607" y="1933731"/>
            <a:ext cx="0" cy="3747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43607" y="1933731"/>
            <a:ext cx="347573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8619344" y="1933731"/>
            <a:ext cx="0" cy="27332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909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 </a:t>
            </a:r>
            <a:endParaRPr lang="en-US"/>
          </a:p>
        </p:txBody>
      </p:sp>
      <p:sp>
        <p:nvSpPr>
          <p:cNvPr id="3" name="Slide Number Placeholder 2"/>
          <p:cNvSpPr>
            <a:spLocks noGrp="1"/>
          </p:cNvSpPr>
          <p:nvPr>
            <p:ph type="sldNum" sz="quarter" idx="12"/>
          </p:nvPr>
        </p:nvSpPr>
        <p:spPr/>
        <p:txBody>
          <a:bodyPr/>
          <a:lstStyle/>
          <a:p>
            <a:fld id="{5163728A-5C6C-4DC9-ACFF-9E47917C1905}" type="slidenum">
              <a:rPr lang="en-US" smtClean="0"/>
              <a:pPr/>
              <a:t>44</a:t>
            </a:fld>
            <a:endParaRPr lang="en-US"/>
          </a:p>
        </p:txBody>
      </p:sp>
    </p:spTree>
    <p:extLst>
      <p:ext uri="{BB962C8B-B14F-4D97-AF65-F5344CB8AC3E}">
        <p14:creationId xmlns:p14="http://schemas.microsoft.com/office/powerpoint/2010/main" val="22342122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(2)</a:t>
            </a:r>
            <a:endParaRPr lang="en-US" dirty="0"/>
          </a:p>
        </p:txBody>
      </p:sp>
      <p:sp>
        <p:nvSpPr>
          <p:cNvPr id="3" name="Content Placeholder 2"/>
          <p:cNvSpPr>
            <a:spLocks noGrp="1"/>
          </p:cNvSpPr>
          <p:nvPr>
            <p:ph idx="1"/>
          </p:nvPr>
        </p:nvSpPr>
        <p:spPr>
          <a:xfrm>
            <a:off x="258553" y="1045730"/>
            <a:ext cx="8423332" cy="5392508"/>
          </a:xfrm>
        </p:spPr>
        <p:txBody>
          <a:bodyPr/>
          <a:lstStyle/>
          <a:p>
            <a:r>
              <a:rPr lang="en-US" sz="2400" dirty="0" err="1" smtClean="0"/>
              <a:t>IMMoRTALS</a:t>
            </a:r>
            <a:r>
              <a:rPr lang="en-US" sz="2400" dirty="0" smtClean="0"/>
              <a:t> Platform: Tactical SA Information Sharing </a:t>
            </a:r>
          </a:p>
          <a:p>
            <a:pPr lvl="1"/>
            <a:r>
              <a:rPr lang="en-US" sz="1800" i="1" dirty="0" smtClean="0"/>
              <a:t>Right information at the Right time to the Right people</a:t>
            </a:r>
            <a:r>
              <a:rPr lang="en-US" sz="1800" dirty="0"/>
              <a:t> </a:t>
            </a:r>
            <a:r>
              <a:rPr lang="en-US" sz="1800" dirty="0" smtClean="0"/>
              <a:t>- even more important in the tactical situation</a:t>
            </a:r>
          </a:p>
          <a:p>
            <a:pPr lvl="1"/>
            <a:r>
              <a:rPr lang="en-US" sz="1800" dirty="0" smtClean="0"/>
              <a:t>Familiarity with the operational use, evolution of requirements</a:t>
            </a:r>
            <a:endParaRPr lang="en-US" sz="18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smtClean="0"/>
          </a:p>
          <a:p>
            <a:r>
              <a:rPr lang="en-US" sz="2400" dirty="0" err="1" smtClean="0"/>
              <a:t>IMMoRTALS</a:t>
            </a:r>
            <a:r>
              <a:rPr lang="en-US" sz="2400" dirty="0" smtClean="0"/>
              <a:t> Application: there are two </a:t>
            </a:r>
          </a:p>
          <a:p>
            <a:pPr lvl="1"/>
            <a:r>
              <a:rPr lang="en-US" sz="1800" dirty="0" smtClean="0"/>
              <a:t>Android client and Java server</a:t>
            </a:r>
          </a:p>
          <a:p>
            <a:pPr lvl="1"/>
            <a:r>
              <a:rPr lang="en-US" sz="1800" dirty="0"/>
              <a:t>Many and changing operating </a:t>
            </a:r>
            <a:r>
              <a:rPr lang="en-US" sz="1800" dirty="0" smtClean="0"/>
              <a:t>environments</a:t>
            </a:r>
            <a:r>
              <a:rPr lang="en-US" sz="1800" dirty="0" smtClean="0">
                <a:sym typeface="Wingdings" panose="05000000000000000000" pitchFamily="2" charset="2"/>
              </a:rPr>
              <a:t> more opportunity to adapt and evolve</a:t>
            </a:r>
            <a:endParaRPr lang="en-US" sz="1800" dirty="0"/>
          </a:p>
          <a:p>
            <a:pPr lvl="1"/>
            <a:endParaRPr lang="en-US" sz="1800" dirty="0" smtClean="0"/>
          </a:p>
          <a:p>
            <a:pPr lvl="1"/>
            <a:endParaRPr lang="en-US" sz="1800" dirty="0" smtClean="0"/>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pic>
        <p:nvPicPr>
          <p:cNvPr id="6" name="Picture 5"/>
          <p:cNvPicPr>
            <a:picLocks noChangeAspect="1"/>
          </p:cNvPicPr>
          <p:nvPr/>
        </p:nvPicPr>
        <p:blipFill>
          <a:blip r:embed="rId3"/>
          <a:stretch>
            <a:fillRect/>
          </a:stretch>
        </p:blipFill>
        <p:spPr>
          <a:xfrm>
            <a:off x="1638421" y="2571060"/>
            <a:ext cx="5282338" cy="2227082"/>
          </a:xfrm>
          <a:prstGeom prst="rect">
            <a:avLst/>
          </a:prstGeom>
        </p:spPr>
      </p:pic>
    </p:spTree>
    <p:extLst>
      <p:ext uri="{BB962C8B-B14F-4D97-AF65-F5344CB8AC3E}">
        <p14:creationId xmlns:p14="http://schemas.microsoft.com/office/powerpoint/2010/main" val="3507061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rved Left Arrow 59"/>
          <p:cNvSpPr/>
          <p:nvPr/>
        </p:nvSpPr>
        <p:spPr>
          <a:xfrm>
            <a:off x="2750921" y="5134678"/>
            <a:ext cx="411983" cy="682286"/>
          </a:xfrm>
          <a:prstGeom prst="curvedLeftArrow">
            <a:avLst/>
          </a:prstGeom>
          <a:solidFill>
            <a:schemeClr val="accent2">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err="1" smtClean="0"/>
              <a:t>IMMoRTALS</a:t>
            </a:r>
            <a:r>
              <a:rPr lang="en-US" dirty="0" smtClean="0"/>
              <a:t>  Basics (3)</a:t>
            </a:r>
            <a:endParaRPr lang="en-US" dirty="0"/>
          </a:p>
        </p:txBody>
      </p:sp>
      <p:sp>
        <p:nvSpPr>
          <p:cNvPr id="3" name="Content Placeholder 2"/>
          <p:cNvSpPr>
            <a:spLocks noGrp="1"/>
          </p:cNvSpPr>
          <p:nvPr>
            <p:ph idx="1"/>
          </p:nvPr>
        </p:nvSpPr>
        <p:spPr>
          <a:xfrm>
            <a:off x="258552" y="1045730"/>
            <a:ext cx="8623005" cy="2031003"/>
          </a:xfrm>
        </p:spPr>
        <p:txBody>
          <a:bodyPr/>
          <a:lstStyle/>
          <a:p>
            <a:r>
              <a:rPr lang="en-US" sz="2400" dirty="0" err="1" smtClean="0"/>
              <a:t>IMMoRTALS</a:t>
            </a:r>
            <a:r>
              <a:rPr lang="en-US" sz="2400" dirty="0" smtClean="0"/>
              <a:t> Ecosystem: HW and Software resources  that the two applications depend on</a:t>
            </a:r>
          </a:p>
          <a:p>
            <a:pPr lvl="1"/>
            <a:r>
              <a:rPr lang="en-US" sz="1800" dirty="0" smtClean="0"/>
              <a:t>Traditional shared systems resources (CPU, Memory, Bandwidth), and resources like libraries, hardware devices, external services</a:t>
            </a:r>
          </a:p>
          <a:p>
            <a:pPr lvl="1"/>
            <a:r>
              <a:rPr lang="en-US" sz="1800" u="sng" dirty="0" smtClean="0"/>
              <a:t>And also, the mission where the SA application is engaged </a:t>
            </a:r>
            <a:r>
              <a:rPr lang="en-US" sz="1800" dirty="0" smtClean="0"/>
              <a:t>(i.e., the mission requirement influence what is important to the application)</a:t>
            </a:r>
          </a:p>
          <a:p>
            <a:pPr lvl="5"/>
            <a:endParaRPr lang="en-US" sz="1400" dirty="0" smtClean="0"/>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6</a:t>
            </a:fld>
            <a:endParaRPr lang="en-US"/>
          </a:p>
        </p:txBody>
      </p:sp>
      <p:sp>
        <p:nvSpPr>
          <p:cNvPr id="6" name="Shape 248"/>
          <p:cNvSpPr/>
          <p:nvPr/>
        </p:nvSpPr>
        <p:spPr>
          <a:xfrm>
            <a:off x="1121716" y="3309791"/>
            <a:ext cx="6508116" cy="2164409"/>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249"/>
          <p:cNvSpPr/>
          <p:nvPr/>
        </p:nvSpPr>
        <p:spPr>
          <a:xfrm>
            <a:off x="1121717" y="3766732"/>
            <a:ext cx="3597768" cy="1660674"/>
          </a:xfrm>
          <a:prstGeom prst="cloud">
            <a:avLst/>
          </a:prstGeom>
          <a:solidFill>
            <a:schemeClr val="bg1"/>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251"/>
          <p:cNvSpPr txBox="1"/>
          <p:nvPr/>
        </p:nvSpPr>
        <p:spPr>
          <a:xfrm>
            <a:off x="1655032" y="3309791"/>
            <a:ext cx="2200794" cy="544454"/>
          </a:xfrm>
          <a:prstGeom prst="rect">
            <a:avLst/>
          </a:prstGeom>
          <a:noFill/>
          <a:ln>
            <a:noFill/>
          </a:ln>
        </p:spPr>
        <p:txBody>
          <a:bodyPr lIns="91425" tIns="91425" rIns="91425" bIns="91425" anchor="t" anchorCtr="0">
            <a:noAutofit/>
          </a:bodyPr>
          <a:lstStyle/>
          <a:p>
            <a:pPr lvl="0" algn="ctr">
              <a:spcBef>
                <a:spcPts val="0"/>
              </a:spcBef>
              <a:buNone/>
            </a:pPr>
            <a:r>
              <a:rPr lang="en" sz="1800" b="1" dirty="0"/>
              <a:t>Environment</a:t>
            </a:r>
          </a:p>
        </p:txBody>
      </p:sp>
      <p:sp>
        <p:nvSpPr>
          <p:cNvPr id="9" name="Shape 252"/>
          <p:cNvSpPr txBox="1"/>
          <p:nvPr/>
        </p:nvSpPr>
        <p:spPr>
          <a:xfrm>
            <a:off x="5857951" y="3309791"/>
            <a:ext cx="1666762" cy="427349"/>
          </a:xfrm>
          <a:prstGeom prst="rect">
            <a:avLst/>
          </a:prstGeom>
          <a:noFill/>
          <a:ln>
            <a:noFill/>
          </a:ln>
        </p:spPr>
        <p:txBody>
          <a:bodyPr lIns="91425" tIns="91425" rIns="91425" bIns="91425" anchor="t" anchorCtr="0">
            <a:noAutofit/>
          </a:bodyPr>
          <a:lstStyle/>
          <a:p>
            <a:pPr lvl="0" algn="ctr" rtl="0">
              <a:spcBef>
                <a:spcPts val="0"/>
              </a:spcBef>
              <a:buNone/>
            </a:pPr>
            <a:r>
              <a:rPr lang="en" sz="1800" b="1" dirty="0"/>
              <a:t>Mission Req</a:t>
            </a:r>
          </a:p>
        </p:txBody>
      </p:sp>
      <p:sp>
        <p:nvSpPr>
          <p:cNvPr id="10" name="Shape 259"/>
          <p:cNvSpPr/>
          <p:nvPr/>
        </p:nvSpPr>
        <p:spPr>
          <a:xfrm>
            <a:off x="6270342" y="3766637"/>
            <a:ext cx="1036064" cy="1511214"/>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X …</a:t>
            </a:r>
          </a:p>
          <a:p>
            <a:pPr lvl="0">
              <a:spcBef>
                <a:spcPts val="0"/>
              </a:spcBef>
              <a:buNone/>
            </a:pPr>
            <a:r>
              <a:rPr lang="en" sz="1400" b="1" dirty="0"/>
              <a:t>X …</a:t>
            </a:r>
          </a:p>
          <a:p>
            <a:pPr lvl="0">
              <a:spcBef>
                <a:spcPts val="0"/>
              </a:spcBef>
              <a:buNone/>
            </a:pPr>
            <a:r>
              <a:rPr lang="en" sz="1400" b="1" dirty="0"/>
              <a:t>X ...</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578" y="4421376"/>
            <a:ext cx="347020" cy="34658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258" y="4477021"/>
            <a:ext cx="243917" cy="548641"/>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5032" y="3981583"/>
            <a:ext cx="687694" cy="20839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770" y="4063258"/>
            <a:ext cx="687694" cy="208392"/>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0669" y="3932207"/>
            <a:ext cx="687694" cy="208392"/>
          </a:xfrm>
          <a:prstGeom prst="rect">
            <a:avLst/>
          </a:prstGeom>
        </p:spPr>
      </p:pic>
      <p:pic>
        <p:nvPicPr>
          <p:cNvPr id="23" name="Picture 22"/>
          <p:cNvPicPr>
            <a:picLocks noChangeAspect="1"/>
          </p:cNvPicPr>
          <p:nvPr/>
        </p:nvPicPr>
        <p:blipFill>
          <a:blip r:embed="rId6"/>
          <a:stretch>
            <a:fillRect/>
          </a:stretch>
        </p:blipFill>
        <p:spPr>
          <a:xfrm>
            <a:off x="2246316" y="4317312"/>
            <a:ext cx="812684" cy="257421"/>
          </a:xfrm>
          <a:prstGeom prst="rect">
            <a:avLst/>
          </a:prstGeom>
        </p:spPr>
      </p:pic>
      <p:sp>
        <p:nvSpPr>
          <p:cNvPr id="21" name="TextBox 20"/>
          <p:cNvSpPr txBox="1"/>
          <p:nvPr/>
        </p:nvSpPr>
        <p:spPr>
          <a:xfrm>
            <a:off x="2312370" y="4176301"/>
            <a:ext cx="679745" cy="369332"/>
          </a:xfrm>
          <a:prstGeom prst="rect">
            <a:avLst/>
          </a:prstGeom>
          <a:noFill/>
        </p:spPr>
        <p:txBody>
          <a:bodyPr wrap="square" rtlCol="0">
            <a:spAutoFit/>
          </a:bodyPr>
          <a:lstStyle/>
          <a:p>
            <a:r>
              <a:rPr lang="en-US" i="1" dirty="0" smtClean="0"/>
              <a:t>GPS</a:t>
            </a:r>
            <a:endParaRPr lang="en-US" i="1" dirty="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681312" y="4271275"/>
            <a:ext cx="578097" cy="690208"/>
          </a:xfrm>
          <a:prstGeom prst="rect">
            <a:avLst/>
          </a:prstGeom>
        </p:spPr>
      </p:pic>
      <p:pic>
        <p:nvPicPr>
          <p:cNvPr id="2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93908" y="20016580"/>
            <a:ext cx="346387" cy="90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9"/>
          <p:cNvPicPr>
            <a:picLocks noChangeAspect="1"/>
          </p:cNvPicPr>
          <p:nvPr/>
        </p:nvPicPr>
        <p:blipFill>
          <a:blip r:embed="rId9"/>
          <a:stretch>
            <a:fillRect/>
          </a:stretch>
        </p:blipFill>
        <p:spPr>
          <a:xfrm>
            <a:off x="3478134" y="5906810"/>
            <a:ext cx="505296" cy="499351"/>
          </a:xfrm>
          <a:prstGeom prst="rect">
            <a:avLst/>
          </a:prstGeom>
        </p:spPr>
      </p:pic>
      <p:pic>
        <p:nvPicPr>
          <p:cNvPr id="31" name="Picture 30"/>
          <p:cNvPicPr>
            <a:picLocks noChangeAspect="1"/>
          </p:cNvPicPr>
          <p:nvPr/>
        </p:nvPicPr>
        <p:blipFill>
          <a:blip r:embed="rId10"/>
          <a:stretch>
            <a:fillRect/>
          </a:stretch>
        </p:blipFill>
        <p:spPr>
          <a:xfrm>
            <a:off x="1310772" y="5931565"/>
            <a:ext cx="432205" cy="43220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573" y="4481190"/>
            <a:ext cx="347020" cy="346586"/>
          </a:xfrm>
          <a:prstGeom prst="rect">
            <a:avLst/>
          </a:prstGeom>
        </p:spPr>
      </p:pic>
      <p:pic>
        <p:nvPicPr>
          <p:cNvPr id="34" name="Picture 33"/>
          <p:cNvPicPr>
            <a:picLocks noChangeAspect="1"/>
          </p:cNvPicPr>
          <p:nvPr/>
        </p:nvPicPr>
        <p:blipFill>
          <a:blip r:embed="rId11"/>
          <a:stretch>
            <a:fillRect/>
          </a:stretch>
        </p:blipFill>
        <p:spPr>
          <a:xfrm>
            <a:off x="1776598" y="4807791"/>
            <a:ext cx="1041550" cy="412426"/>
          </a:xfrm>
          <a:prstGeom prst="rect">
            <a:avLst/>
          </a:prstGeom>
        </p:spPr>
      </p:pic>
      <p:pic>
        <p:nvPicPr>
          <p:cNvPr id="35" name="Picture 34"/>
          <p:cNvPicPr>
            <a:picLocks noChangeAspect="1"/>
          </p:cNvPicPr>
          <p:nvPr/>
        </p:nvPicPr>
        <p:blipFill>
          <a:blip r:embed="rId12"/>
          <a:stretch>
            <a:fillRect/>
          </a:stretch>
        </p:blipFill>
        <p:spPr>
          <a:xfrm>
            <a:off x="2302750" y="4577975"/>
            <a:ext cx="373790" cy="262663"/>
          </a:xfrm>
          <a:prstGeom prst="rect">
            <a:avLst/>
          </a:prstGeom>
        </p:spPr>
      </p:pic>
      <p:pic>
        <p:nvPicPr>
          <p:cNvPr id="36" name="Picture 35"/>
          <p:cNvPicPr>
            <a:picLocks noChangeAspect="1"/>
          </p:cNvPicPr>
          <p:nvPr/>
        </p:nvPicPr>
        <p:blipFill>
          <a:blip r:embed="rId12"/>
          <a:stretch>
            <a:fillRect/>
          </a:stretch>
        </p:blipFill>
        <p:spPr>
          <a:xfrm>
            <a:off x="1606783" y="4751341"/>
            <a:ext cx="373790" cy="262663"/>
          </a:xfrm>
          <a:prstGeom prst="rect">
            <a:avLst/>
          </a:prstGeom>
        </p:spPr>
      </p:pic>
      <p:pic>
        <p:nvPicPr>
          <p:cNvPr id="39" name="Picture 38"/>
          <p:cNvPicPr>
            <a:picLocks noChangeAspect="1"/>
          </p:cNvPicPr>
          <p:nvPr/>
        </p:nvPicPr>
        <p:blipFill>
          <a:blip r:embed="rId13"/>
          <a:stretch>
            <a:fillRect/>
          </a:stretch>
        </p:blipFill>
        <p:spPr>
          <a:xfrm>
            <a:off x="3821592" y="3850254"/>
            <a:ext cx="200575" cy="370293"/>
          </a:xfrm>
          <a:prstGeom prst="rect">
            <a:avLst/>
          </a:prstGeom>
        </p:spPr>
      </p:pic>
      <p:pic>
        <p:nvPicPr>
          <p:cNvPr id="40" name="Picture 39"/>
          <p:cNvPicPr>
            <a:picLocks noChangeAspect="1"/>
          </p:cNvPicPr>
          <p:nvPr/>
        </p:nvPicPr>
        <p:blipFill>
          <a:blip r:embed="rId14"/>
          <a:stretch>
            <a:fillRect/>
          </a:stretch>
        </p:blipFill>
        <p:spPr>
          <a:xfrm>
            <a:off x="4106702" y="4071932"/>
            <a:ext cx="224726" cy="264053"/>
          </a:xfrm>
          <a:prstGeom prst="rect">
            <a:avLst/>
          </a:prstGeom>
        </p:spPr>
      </p:pic>
      <p:cxnSp>
        <p:nvCxnSpPr>
          <p:cNvPr id="42" name="Straight Connector 41"/>
          <p:cNvCxnSpPr>
            <a:stCxn id="36" idx="2"/>
          </p:cNvCxnSpPr>
          <p:nvPr/>
        </p:nvCxnSpPr>
        <p:spPr>
          <a:xfrm flipH="1">
            <a:off x="1377139" y="5014004"/>
            <a:ext cx="416539" cy="974768"/>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6" idx="2"/>
            <a:endCxn id="31" idx="3"/>
          </p:cNvCxnSpPr>
          <p:nvPr/>
        </p:nvCxnSpPr>
        <p:spPr>
          <a:xfrm flipH="1">
            <a:off x="1742977" y="5014004"/>
            <a:ext cx="50701" cy="1133664"/>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4" idx="2"/>
          </p:cNvCxnSpPr>
          <p:nvPr/>
        </p:nvCxnSpPr>
        <p:spPr>
          <a:xfrm flipH="1">
            <a:off x="3507345" y="4961483"/>
            <a:ext cx="463015" cy="1027289"/>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4" idx="2"/>
            <a:endCxn id="30" idx="3"/>
          </p:cNvCxnSpPr>
          <p:nvPr/>
        </p:nvCxnSpPr>
        <p:spPr>
          <a:xfrm>
            <a:off x="3970360" y="4961483"/>
            <a:ext cx="13070" cy="1195003"/>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rot="16200000">
            <a:off x="6854789" y="4132645"/>
            <a:ext cx="2101515" cy="369332"/>
          </a:xfrm>
          <a:prstGeom prst="rect">
            <a:avLst/>
          </a:prstGeom>
          <a:noFill/>
        </p:spPr>
        <p:txBody>
          <a:bodyPr wrap="square" rtlCol="0">
            <a:spAutoFit/>
          </a:bodyPr>
          <a:lstStyle/>
          <a:p>
            <a:pPr algn="ctr"/>
            <a:r>
              <a:rPr lang="en-US" b="1" dirty="0" smtClean="0"/>
              <a:t>Ecosystem</a:t>
            </a:r>
            <a:endParaRPr lang="en-US" b="1" dirty="0"/>
          </a:p>
        </p:txBody>
      </p:sp>
      <p:sp>
        <p:nvSpPr>
          <p:cNvPr id="61" name="TextBox 60"/>
          <p:cNvSpPr txBox="1"/>
          <p:nvPr/>
        </p:nvSpPr>
        <p:spPr>
          <a:xfrm>
            <a:off x="1993418" y="5787154"/>
            <a:ext cx="1340192" cy="338554"/>
          </a:xfrm>
          <a:prstGeom prst="rect">
            <a:avLst/>
          </a:prstGeom>
          <a:noFill/>
        </p:spPr>
        <p:txBody>
          <a:bodyPr wrap="square" rtlCol="0">
            <a:spAutoFit/>
          </a:bodyPr>
          <a:lstStyle/>
          <a:p>
            <a:r>
              <a:rPr lang="en-US" sz="1600" i="1" dirty="0">
                <a:solidFill>
                  <a:schemeClr val="bg1">
                    <a:lumMod val="50000"/>
                  </a:schemeClr>
                </a:solidFill>
              </a:rPr>
              <a:t>i</a:t>
            </a:r>
            <a:r>
              <a:rPr lang="en-US" sz="1600" i="1" dirty="0" smtClean="0">
                <a:solidFill>
                  <a:schemeClr val="bg1">
                    <a:lumMod val="50000"/>
                  </a:schemeClr>
                </a:solidFill>
              </a:rPr>
              <a:t>nfluences</a:t>
            </a:r>
            <a:endParaRPr lang="en-US" sz="1600" i="1" dirty="0">
              <a:solidFill>
                <a:schemeClr val="bg1">
                  <a:lumMod val="50000"/>
                </a:schemeClr>
              </a:solidFill>
            </a:endParaRPr>
          </a:p>
        </p:txBody>
      </p:sp>
    </p:spTree>
    <p:extLst>
      <p:ext uri="{BB962C8B-B14F-4D97-AF65-F5344CB8AC3E}">
        <p14:creationId xmlns:p14="http://schemas.microsoft.com/office/powerpoint/2010/main" val="119352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Basics (4)</a:t>
            </a:r>
            <a:endParaRPr lang="en-US" dirty="0"/>
          </a:p>
        </p:txBody>
      </p:sp>
      <p:sp>
        <p:nvSpPr>
          <p:cNvPr id="3" name="Content Placeholder 2"/>
          <p:cNvSpPr>
            <a:spLocks noGrp="1"/>
          </p:cNvSpPr>
          <p:nvPr>
            <p:ph idx="1"/>
          </p:nvPr>
        </p:nvSpPr>
        <p:spPr>
          <a:xfrm>
            <a:off x="258553" y="1045730"/>
            <a:ext cx="8030042" cy="5392508"/>
          </a:xfrm>
        </p:spPr>
        <p:txBody>
          <a:bodyPr/>
          <a:lstStyle/>
          <a:p>
            <a:r>
              <a:rPr lang="en-US" sz="2400" dirty="0" err="1" smtClean="0"/>
              <a:t>IMMoRTALS</a:t>
            </a:r>
            <a:r>
              <a:rPr lang="en-US" sz="2400" dirty="0" smtClean="0"/>
              <a:t> Assumptions</a:t>
            </a:r>
          </a:p>
          <a:p>
            <a:pPr lvl="1">
              <a:lnSpc>
                <a:spcPct val="90000"/>
              </a:lnSpc>
            </a:pPr>
            <a:r>
              <a:rPr lang="en-US" sz="1800" dirty="0"/>
              <a:t>Applications are built as a software product line (well-defined architecture and components)</a:t>
            </a:r>
          </a:p>
          <a:p>
            <a:pPr lvl="1">
              <a:lnSpc>
                <a:spcPct val="90000"/>
              </a:lnSpc>
            </a:pPr>
            <a:r>
              <a:rPr lang="en-US" sz="1800" dirty="0"/>
              <a:t>Functional specification is  provided</a:t>
            </a:r>
          </a:p>
          <a:p>
            <a:pPr lvl="1">
              <a:lnSpc>
                <a:spcPct val="90000"/>
              </a:lnSpc>
            </a:pPr>
            <a:r>
              <a:rPr lang="en-US" sz="1800" dirty="0"/>
              <a:t>Extra functional dependency and specification is inferred</a:t>
            </a:r>
          </a:p>
          <a:p>
            <a:pPr lvl="1">
              <a:lnSpc>
                <a:spcPct val="90000"/>
              </a:lnSpc>
            </a:pPr>
            <a:r>
              <a:rPr lang="en-US" sz="1800" dirty="0"/>
              <a:t>Not every line of the application is evolvable, only the point of use of PLA components are</a:t>
            </a:r>
          </a:p>
          <a:p>
            <a:pPr marL="0" indent="0">
              <a:buNone/>
            </a:pPr>
            <a:endParaRPr lang="en-US" sz="2000" b="1" dirty="0"/>
          </a:p>
          <a:p>
            <a:r>
              <a:rPr lang="en-US" sz="2400" dirty="0" smtClean="0"/>
              <a:t>In response to ecosystem changes, </a:t>
            </a:r>
            <a:r>
              <a:rPr lang="en-US" sz="2400" dirty="0" err="1" smtClean="0"/>
              <a:t>IMMoRTALS</a:t>
            </a:r>
            <a:r>
              <a:rPr lang="en-US" sz="2400" dirty="0" smtClean="0"/>
              <a:t> aims to (make applications):</a:t>
            </a:r>
          </a:p>
          <a:p>
            <a:pPr lvl="1"/>
            <a:r>
              <a:rPr lang="en-US" sz="1800" b="1" dirty="0" smtClean="0"/>
              <a:t>Adapt:</a:t>
            </a:r>
            <a:r>
              <a:rPr lang="en-US" sz="1800" dirty="0" smtClean="0"/>
              <a:t> accommodate/respond to change by various means, may not always result in new program versions (e.g., runtime adaptation)</a:t>
            </a:r>
          </a:p>
          <a:p>
            <a:pPr lvl="1"/>
            <a:r>
              <a:rPr lang="en-US" sz="1800" b="1" dirty="0" smtClean="0"/>
              <a:t>Evolve:</a:t>
            </a:r>
            <a:r>
              <a:rPr lang="en-US" sz="1800" dirty="0" smtClean="0"/>
              <a:t> results in new versions/variants of application programs</a:t>
            </a:r>
          </a:p>
          <a:p>
            <a:pPr lvl="1"/>
            <a:endParaRPr lang="en-US" sz="1800" dirty="0" smtClean="0"/>
          </a:p>
          <a:p>
            <a:pPr lvl="1"/>
            <a:endParaRPr lang="en-US" sz="1800" dirty="0" smtClean="0"/>
          </a:p>
          <a:p>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7</a:t>
            </a:fld>
            <a:endParaRPr lang="en-US"/>
          </a:p>
        </p:txBody>
      </p:sp>
    </p:spTree>
    <p:extLst>
      <p:ext uri="{BB962C8B-B14F-4D97-AF65-F5344CB8AC3E}">
        <p14:creationId xmlns:p14="http://schemas.microsoft.com/office/powerpoint/2010/main" val="84906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17962" y="3105016"/>
            <a:ext cx="5650715" cy="1790937"/>
          </a:xfrm>
          <a:prstGeom prst="rect">
            <a:avLst/>
          </a:prstGeom>
        </p:spPr>
      </p:pic>
      <p:sp>
        <p:nvSpPr>
          <p:cNvPr id="2" name="Title 1"/>
          <p:cNvSpPr>
            <a:spLocks noGrp="1"/>
          </p:cNvSpPr>
          <p:nvPr>
            <p:ph type="title"/>
          </p:nvPr>
        </p:nvSpPr>
        <p:spPr>
          <a:xfrm>
            <a:off x="241300" y="274638"/>
            <a:ext cx="6316816" cy="682625"/>
          </a:xfrm>
        </p:spPr>
        <p:txBody>
          <a:bodyPr/>
          <a:lstStyle/>
          <a:p>
            <a:r>
              <a:rPr lang="en-US" dirty="0" smtClean="0"/>
              <a:t>How Does </a:t>
            </a:r>
            <a:r>
              <a:rPr lang="en-US" dirty="0" err="1" smtClean="0"/>
              <a:t>IMMoRTALS</a:t>
            </a:r>
            <a:r>
              <a:rPr lang="en-US" dirty="0" smtClean="0"/>
              <a:t> Do </a:t>
            </a:r>
            <a:r>
              <a:rPr lang="en-US" i="1" dirty="0" smtClean="0">
                <a:solidFill>
                  <a:srgbClr val="FF0000"/>
                </a:solidFill>
              </a:rPr>
              <a:t>IT </a:t>
            </a:r>
            <a:r>
              <a:rPr lang="en-US" dirty="0" smtClean="0"/>
              <a: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a:t>
            </a:fld>
            <a:endParaRPr lang="en-US"/>
          </a:p>
        </p:txBody>
      </p:sp>
      <p:sp>
        <p:nvSpPr>
          <p:cNvPr id="5" name="Content Placeholder 2"/>
          <p:cNvSpPr>
            <a:spLocks noGrp="1"/>
          </p:cNvSpPr>
          <p:nvPr>
            <p:ph idx="1"/>
          </p:nvPr>
        </p:nvSpPr>
        <p:spPr>
          <a:xfrm>
            <a:off x="273384" y="1014369"/>
            <a:ext cx="8503920" cy="2007134"/>
          </a:xfrm>
        </p:spPr>
        <p:txBody>
          <a:bodyPr/>
          <a:lstStyle/>
          <a:p>
            <a:r>
              <a:rPr lang="en-US" sz="2000" i="1" dirty="0" smtClean="0">
                <a:solidFill>
                  <a:srgbClr val="FF0000"/>
                </a:solidFill>
              </a:rPr>
              <a:t>IT</a:t>
            </a:r>
            <a:r>
              <a:rPr lang="en-US" sz="2000" dirty="0" smtClean="0"/>
              <a:t>: Adapt software to accommodate ecosystem changes</a:t>
            </a:r>
          </a:p>
          <a:p>
            <a:pPr lvl="1"/>
            <a:r>
              <a:rPr lang="en-US" sz="1800" dirty="0" smtClean="0"/>
              <a:t>Changes in the operating environment: libraries, hardware, systems resources etc.</a:t>
            </a:r>
          </a:p>
          <a:p>
            <a:pPr lvl="1"/>
            <a:r>
              <a:rPr lang="en-US" sz="1800" dirty="0" smtClean="0"/>
              <a:t>Changes in mission requirements</a:t>
            </a:r>
          </a:p>
          <a:p>
            <a:r>
              <a:rPr lang="en-US" sz="2000" dirty="0" smtClean="0"/>
              <a:t>Immortals uses m</a:t>
            </a:r>
            <a:r>
              <a:rPr lang="en-US" sz="2000" dirty="0" smtClean="0"/>
              <a:t>odels to </a:t>
            </a:r>
            <a:r>
              <a:rPr lang="en-US" sz="2000" dirty="0" smtClean="0"/>
              <a:t>represent and reason about </a:t>
            </a:r>
            <a:r>
              <a:rPr lang="en-US" sz="2000" dirty="0" smtClean="0"/>
              <a:t>functional and extra-functional aspects of software and its ecosystem</a:t>
            </a:r>
            <a:endParaRPr lang="en-US" sz="2000" dirty="0" smtClean="0"/>
          </a:p>
        </p:txBody>
      </p:sp>
      <p:sp>
        <p:nvSpPr>
          <p:cNvPr id="7" name="Content Placeholder 2"/>
          <p:cNvSpPr txBox="1">
            <a:spLocks/>
          </p:cNvSpPr>
          <p:nvPr/>
        </p:nvSpPr>
        <p:spPr bwMode="auto">
          <a:xfrm>
            <a:off x="273384" y="5043294"/>
            <a:ext cx="8503920" cy="16214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smtClean="0"/>
              <a:t>IMMoRTALS</a:t>
            </a:r>
            <a:r>
              <a:rPr lang="en-US" sz="2000" dirty="0" smtClean="0"/>
              <a:t> aims to achieve its goals by </a:t>
            </a:r>
          </a:p>
          <a:p>
            <a:pPr lvl="1"/>
            <a:r>
              <a:rPr lang="en-US" sz="1800" dirty="0" smtClean="0"/>
              <a:t>Constructing and analyzing models of applications (functionality and resource dependency and usage) and the ecosystem</a:t>
            </a:r>
          </a:p>
          <a:p>
            <a:pPr lvl="1"/>
            <a:r>
              <a:rPr lang="en-US" sz="1800" dirty="0" smtClean="0"/>
              <a:t>Using substitution, elimination and addition of functionality (facilitated by code and behavior modification)</a:t>
            </a:r>
          </a:p>
        </p:txBody>
      </p:sp>
      <p:sp>
        <p:nvSpPr>
          <p:cNvPr id="3" name="TextBox 2"/>
          <p:cNvSpPr txBox="1"/>
          <p:nvPr/>
        </p:nvSpPr>
        <p:spPr>
          <a:xfrm>
            <a:off x="621294" y="3440050"/>
            <a:ext cx="1770213" cy="1200329"/>
          </a:xfrm>
          <a:prstGeom prst="rect">
            <a:avLst/>
          </a:prstGeom>
          <a:noFill/>
        </p:spPr>
        <p:txBody>
          <a:bodyPr wrap="square" rtlCol="0">
            <a:spAutoFit/>
          </a:bodyPr>
          <a:lstStyle/>
          <a:p>
            <a:r>
              <a:rPr lang="en-US" dirty="0" smtClean="0">
                <a:solidFill>
                  <a:schemeClr val="bg1">
                    <a:lumMod val="50000"/>
                  </a:schemeClr>
                </a:solidFill>
              </a:rPr>
              <a:t>Models and changes have an interesting interplay</a:t>
            </a:r>
            <a:endParaRPr lang="en-US" dirty="0">
              <a:solidFill>
                <a:schemeClr val="bg1">
                  <a:lumMod val="50000"/>
                </a:schemeClr>
              </a:solidFill>
            </a:endParaRPr>
          </a:p>
        </p:txBody>
      </p:sp>
      <p:sp>
        <p:nvSpPr>
          <p:cNvPr id="6" name="Rectangular Callout 5"/>
          <p:cNvSpPr/>
          <p:nvPr/>
        </p:nvSpPr>
        <p:spPr>
          <a:xfrm>
            <a:off x="5939692" y="4979466"/>
            <a:ext cx="1438031" cy="319402"/>
          </a:xfrm>
          <a:prstGeom prst="wedgeRectCallout">
            <a:avLst>
              <a:gd name="adj1" fmla="val -54490"/>
              <a:gd name="adj2" fmla="val -115949"/>
            </a:avLst>
          </a:prstGeom>
          <a:solidFill>
            <a:schemeClr val="accent1">
              <a:lumMod val="20000"/>
              <a:lumOff val="80000"/>
              <a:alpha val="47059"/>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lang="en-US" sz="1100" dirty="0">
              <a:solidFill>
                <a:schemeClr val="tx1"/>
              </a:solidFill>
              <a:latin typeface="Arial Narrow" panose="020B0606020202030204" pitchFamily="34" charset="0"/>
            </a:endParaRPr>
          </a:p>
        </p:txBody>
      </p:sp>
      <p:sp>
        <p:nvSpPr>
          <p:cNvPr id="10" name="Rectangular Callout 9"/>
          <p:cNvSpPr/>
          <p:nvPr/>
        </p:nvSpPr>
        <p:spPr>
          <a:xfrm>
            <a:off x="5939692" y="4981837"/>
            <a:ext cx="1438031" cy="319402"/>
          </a:xfrm>
          <a:prstGeom prst="wedgeRectCallout">
            <a:avLst>
              <a:gd name="adj1" fmla="val 35184"/>
              <a:gd name="adj2" fmla="val -277443"/>
            </a:avLst>
          </a:prstGeom>
          <a:solidFill>
            <a:schemeClr val="accent1">
              <a:lumMod val="20000"/>
              <a:lumOff val="80000"/>
              <a:alpha val="47059"/>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100" dirty="0" smtClean="0">
                <a:solidFill>
                  <a:schemeClr val="tx1"/>
                </a:solidFill>
                <a:latin typeface="Arial Narrow" panose="020B0606020202030204" pitchFamily="34" charset="0"/>
              </a:rPr>
              <a:t>In addition to adapting the application</a:t>
            </a:r>
            <a:endParaRPr lang="en-US" sz="1100"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672997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Where Are </a:t>
            </a:r>
            <a:r>
              <a:rPr lang="en-US" dirty="0"/>
              <a:t>W</a:t>
            </a:r>
            <a:r>
              <a:rPr lang="en-US" dirty="0" smtClean="0"/>
              <a:t>e: Baseline Application</a:t>
            </a:r>
            <a:endParaRPr lang="en-US" strike="sngStrike" dirty="0"/>
          </a:p>
        </p:txBody>
      </p:sp>
      <p:sp>
        <p:nvSpPr>
          <p:cNvPr id="14" name="Content Placeholder 13"/>
          <p:cNvSpPr>
            <a:spLocks noGrp="1"/>
          </p:cNvSpPr>
          <p:nvPr>
            <p:ph sz="half" idx="1"/>
          </p:nvPr>
        </p:nvSpPr>
        <p:spPr>
          <a:xfrm>
            <a:off x="383441" y="1324943"/>
            <a:ext cx="4038600" cy="1985841"/>
          </a:xfrm>
        </p:spPr>
        <p:txBody>
          <a:bodyPr/>
          <a:lstStyle/>
          <a:p>
            <a:r>
              <a:rPr lang="en-US" sz="2000" dirty="0" smtClean="0"/>
              <a:t>Designed for &lt; 20 users to share locations</a:t>
            </a:r>
          </a:p>
          <a:p>
            <a:r>
              <a:rPr lang="en-US" sz="2000" dirty="0" smtClean="0"/>
              <a:t>GPS-based, using Android’s internal GPS </a:t>
            </a:r>
            <a:r>
              <a:rPr lang="en-US" sz="2000" dirty="0" err="1" smtClean="0"/>
              <a:t>device+API</a:t>
            </a:r>
            <a:endParaRPr lang="en-US" sz="2000" dirty="0" smtClean="0"/>
          </a:p>
          <a:p>
            <a:r>
              <a:rPr lang="en-US" sz="2000" dirty="0" smtClean="0"/>
              <a:t>No auditing, security requirements</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9</a:t>
            </a:fld>
            <a:endParaRPr lang="en-US"/>
          </a:p>
        </p:txBody>
      </p:sp>
      <p:grpSp>
        <p:nvGrpSpPr>
          <p:cNvPr id="37" name="Group 36"/>
          <p:cNvGrpSpPr/>
          <p:nvPr/>
        </p:nvGrpSpPr>
        <p:grpSpPr>
          <a:xfrm>
            <a:off x="4994819" y="2252217"/>
            <a:ext cx="3983624" cy="2475055"/>
            <a:chOff x="4695157" y="2572471"/>
            <a:chExt cx="4497014" cy="2475055"/>
          </a:xfrm>
        </p:grpSpPr>
        <p:sp>
          <p:nvSpPr>
            <p:cNvPr id="26" name="Cloud 25"/>
            <p:cNvSpPr/>
            <p:nvPr/>
          </p:nvSpPr>
          <p:spPr>
            <a:xfrm>
              <a:off x="5296240" y="2572471"/>
              <a:ext cx="2228275" cy="1341408"/>
            </a:xfrm>
            <a:prstGeom prst="cloud">
              <a:avLst/>
            </a:prstGeom>
            <a:gradFill>
              <a:gsLst>
                <a:gs pos="0">
                  <a:schemeClr val="accent1">
                    <a:tint val="100000"/>
                    <a:shade val="100000"/>
                    <a:satMod val="130000"/>
                    <a:alpha val="6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157" y="4081455"/>
              <a:ext cx="207247" cy="41449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22" y="4095831"/>
              <a:ext cx="207247" cy="414494"/>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17" y="4095831"/>
              <a:ext cx="207247" cy="414494"/>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82" y="4092954"/>
              <a:ext cx="207247" cy="414494"/>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460" y="4095831"/>
              <a:ext cx="207247" cy="41449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125" y="4092954"/>
              <a:ext cx="207247" cy="414494"/>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920" y="4092954"/>
              <a:ext cx="207247" cy="414494"/>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585" y="4090077"/>
              <a:ext cx="207247" cy="41449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2444" y="2572471"/>
              <a:ext cx="816649" cy="727256"/>
            </a:xfrm>
            <a:prstGeom prst="rect">
              <a:avLst/>
            </a:prstGeom>
          </p:spPr>
        </p:pic>
        <p:sp>
          <p:nvSpPr>
            <p:cNvPr id="28" name="Arc 27"/>
            <p:cNvSpPr/>
            <p:nvPr/>
          </p:nvSpPr>
          <p:spPr>
            <a:xfrm rot="16200000">
              <a:off x="6742489" y="2803333"/>
              <a:ext cx="1949570" cy="240654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Arc 28"/>
            <p:cNvSpPr/>
            <p:nvPr/>
          </p:nvSpPr>
          <p:spPr>
            <a:xfrm rot="16200000">
              <a:off x="6578586" y="2705563"/>
              <a:ext cx="2015707" cy="266821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Arc 29"/>
            <p:cNvSpPr/>
            <p:nvPr/>
          </p:nvSpPr>
          <p:spPr>
            <a:xfrm rot="16200000">
              <a:off x="6638802" y="2456782"/>
              <a:ext cx="1978324" cy="3128399"/>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rot="16200000">
              <a:off x="6542332" y="2331556"/>
              <a:ext cx="1949569" cy="335009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Arc 31"/>
            <p:cNvSpPr/>
            <p:nvPr/>
          </p:nvSpPr>
          <p:spPr>
            <a:xfrm rot="16200000">
              <a:off x="6393781" y="2183001"/>
              <a:ext cx="1949570" cy="3647205"/>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rot="16200000">
              <a:off x="6289269" y="2078494"/>
              <a:ext cx="1949570" cy="3856218"/>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16200000">
              <a:off x="6131056" y="1934659"/>
              <a:ext cx="1949570" cy="4172644"/>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Arc 34"/>
            <p:cNvSpPr/>
            <p:nvPr/>
          </p:nvSpPr>
          <p:spPr>
            <a:xfrm rot="16200000">
              <a:off x="6017040" y="1820635"/>
              <a:ext cx="1949570" cy="4400692"/>
            </a:xfrm>
            <a:prstGeom prst="arc">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2958" y="1454244"/>
            <a:ext cx="1264502" cy="383183"/>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912" y="1149813"/>
            <a:ext cx="1264502" cy="383183"/>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634" y="1477620"/>
            <a:ext cx="1264502" cy="383183"/>
          </a:xfrm>
          <a:prstGeom prst="rect">
            <a:avLst/>
          </a:prstGeom>
        </p:spPr>
      </p:pic>
      <p:sp>
        <p:nvSpPr>
          <p:cNvPr id="41" name="Arc 40"/>
          <p:cNvSpPr/>
          <p:nvPr/>
        </p:nvSpPr>
        <p:spPr>
          <a:xfrm rot="8057056">
            <a:off x="5901842" y="947488"/>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8057056">
            <a:off x="5898965" y="806587"/>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8057056">
            <a:off x="5916218" y="668563"/>
            <a:ext cx="1114137" cy="1171014"/>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1"/>
          <p:cNvSpPr txBox="1"/>
          <p:nvPr/>
        </p:nvSpPr>
        <p:spPr>
          <a:xfrm>
            <a:off x="556627" y="5918679"/>
            <a:ext cx="7657601" cy="646331"/>
          </a:xfrm>
          <a:prstGeom prst="rect">
            <a:avLst/>
          </a:prstGeom>
          <a:noFill/>
        </p:spPr>
        <p:txBody>
          <a:bodyPr wrap="square" rtlCol="0">
            <a:spAutoFit/>
          </a:bodyPr>
          <a:lstStyle/>
          <a:p>
            <a:r>
              <a:rPr lang="en-US" dirty="0" smtClean="0">
                <a:solidFill>
                  <a:srgbClr val="FF0000"/>
                </a:solidFill>
              </a:rPr>
              <a:t>Initially we are focusing changes in mission requirements, modeled as qualifiers on functional aspects of the program components.</a:t>
            </a:r>
            <a:endParaRPr lang="en-US" dirty="0">
              <a:solidFill>
                <a:srgbClr val="FF0000"/>
              </a:solidFill>
            </a:endParaRPr>
          </a:p>
        </p:txBody>
      </p:sp>
      <p:sp>
        <p:nvSpPr>
          <p:cNvPr id="36" name="Rectangle 35"/>
          <p:cNvSpPr/>
          <p:nvPr/>
        </p:nvSpPr>
        <p:spPr>
          <a:xfrm>
            <a:off x="475628" y="4080742"/>
            <a:ext cx="3204637" cy="3682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latin typeface="Arial" panose="020B0604020202020204" pitchFamily="34" charset="0"/>
                <a:cs typeface="Arial" panose="020B0604020202020204" pitchFamily="34" charset="0"/>
              </a:rPr>
              <a:t>Changes we plan to handle</a:t>
            </a:r>
            <a:endParaRPr lang="en-US" b="1" dirty="0">
              <a:solidFill>
                <a:schemeClr val="tx1"/>
              </a:solidFill>
              <a:latin typeface="Arial" panose="020B0604020202020204" pitchFamily="34" charset="0"/>
              <a:cs typeface="Arial" panose="020B0604020202020204" pitchFamily="34" charset="0"/>
            </a:endParaRPr>
          </a:p>
        </p:txBody>
      </p:sp>
      <p:sp>
        <p:nvSpPr>
          <p:cNvPr id="44" name="Rectangle 43"/>
          <p:cNvSpPr/>
          <p:nvPr/>
        </p:nvSpPr>
        <p:spPr>
          <a:xfrm>
            <a:off x="556627" y="4483020"/>
            <a:ext cx="8421816" cy="36094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Systems  resource: memory, CPU, bandwidth, available sensors on Android  </a:t>
            </a:r>
            <a:endParaRPr lang="en-US" dirty="0">
              <a:solidFill>
                <a:schemeClr val="tx1"/>
              </a:solidFill>
              <a:latin typeface="Arial" panose="020B0604020202020204" pitchFamily="34" charset="0"/>
              <a:cs typeface="Arial" panose="020B0604020202020204" pitchFamily="34" charset="0"/>
            </a:endParaRPr>
          </a:p>
        </p:txBody>
      </p:sp>
      <p:sp>
        <p:nvSpPr>
          <p:cNvPr id="45" name="Rectangle 44"/>
          <p:cNvSpPr/>
          <p:nvPr/>
        </p:nvSpPr>
        <p:spPr>
          <a:xfrm>
            <a:off x="556627" y="4843968"/>
            <a:ext cx="8421816" cy="36821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Software: 3</a:t>
            </a:r>
            <a:r>
              <a:rPr lang="en-US" baseline="30000" dirty="0" smtClean="0">
                <a:solidFill>
                  <a:schemeClr val="tx1"/>
                </a:solidFill>
                <a:latin typeface="Arial" panose="020B0604020202020204" pitchFamily="34" charset="0"/>
                <a:cs typeface="Arial" panose="020B0604020202020204" pitchFamily="34" charset="0"/>
              </a:rPr>
              <a:t>rd</a:t>
            </a:r>
            <a:r>
              <a:rPr lang="en-US" dirty="0" smtClean="0">
                <a:solidFill>
                  <a:schemeClr val="tx1"/>
                </a:solidFill>
                <a:latin typeface="Arial" panose="020B0604020202020204" pitchFamily="34" charset="0"/>
                <a:cs typeface="Arial" panose="020B0604020202020204" pitchFamily="34" charset="0"/>
              </a:rPr>
              <a:t> part library. OS and remote services</a:t>
            </a:r>
            <a:endParaRPr lang="en-US" dirty="0">
              <a:solidFill>
                <a:schemeClr val="tx1"/>
              </a:solidFill>
              <a:latin typeface="Arial" panose="020B0604020202020204" pitchFamily="34" charset="0"/>
              <a:cs typeface="Arial" panose="020B0604020202020204" pitchFamily="34" charset="0"/>
            </a:endParaRPr>
          </a:p>
        </p:txBody>
      </p:sp>
      <p:sp>
        <p:nvSpPr>
          <p:cNvPr id="46" name="Rectangle 45"/>
          <p:cNvSpPr/>
          <p:nvPr/>
        </p:nvSpPr>
        <p:spPr>
          <a:xfrm>
            <a:off x="556627" y="5219458"/>
            <a:ext cx="8421816" cy="6038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panose="020B0604020202020204" pitchFamily="34" charset="0"/>
                <a:cs typeface="Arial" panose="020B0604020202020204" pitchFamily="34" charset="0"/>
              </a:rPr>
              <a:t>Mission Requirement: No of clients, report rate, image quality, data at rest/transit security, Trust/Accuracy of location, Auditing </a:t>
            </a: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925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47874</TotalTime>
  <Words>3659</Words>
  <Application>Microsoft Office PowerPoint</Application>
  <PresentationFormat>On-screen Show (4:3)</PresentationFormat>
  <Paragraphs>647</Paragraphs>
  <Slides>44</Slides>
  <Notes>29</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44</vt:i4>
      </vt:variant>
      <vt:variant>
        <vt:lpstr>Custom Shows</vt:lpstr>
      </vt:variant>
      <vt:variant>
        <vt:i4>2</vt:i4>
      </vt:variant>
    </vt:vector>
  </HeadingPairs>
  <TitlesOfParts>
    <vt:vector size="53" baseType="lpstr">
      <vt:lpstr>ＭＳ Ｐゴシック</vt:lpstr>
      <vt:lpstr>Arial</vt:lpstr>
      <vt:lpstr>Arial Narrow</vt:lpstr>
      <vt:lpstr>Calibri</vt:lpstr>
      <vt:lpstr>Courier New</vt:lpstr>
      <vt:lpstr>Wingdings</vt:lpstr>
      <vt:lpstr>BBN-RTN-Template</vt:lpstr>
      <vt:lpstr>PowerPoint Presentation</vt:lpstr>
      <vt:lpstr>Outline </vt:lpstr>
      <vt:lpstr>Program Status</vt:lpstr>
      <vt:lpstr>IMMoRTALS  Basics (1)</vt:lpstr>
      <vt:lpstr>IMMoRTALS  Basics (2)</vt:lpstr>
      <vt:lpstr>IMMoRTALS  Basics (3)</vt:lpstr>
      <vt:lpstr>IMMoRTALS  Basics (4)</vt:lpstr>
      <vt:lpstr>How Does IMMoRTALS Do IT ?</vt:lpstr>
      <vt:lpstr>Where Are We: Baseline Application</vt:lpstr>
      <vt:lpstr>Overview of Phase 1 CPs</vt:lpstr>
      <vt:lpstr>CP2 Illustration </vt:lpstr>
      <vt:lpstr>(Animate/Organze) Partha To Do</vt:lpstr>
      <vt:lpstr>Other variations</vt:lpstr>
      <vt:lpstr>Current State</vt:lpstr>
      <vt:lpstr>Plan for the next few slides</vt:lpstr>
      <vt:lpstr>Discrete Functional Units</vt:lpstr>
      <vt:lpstr>PlaceHolder: Outline for Syr/UCR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Ontology</vt:lpstr>
      <vt:lpstr>Annotations</vt:lpstr>
      <vt:lpstr>Use case</vt:lpstr>
      <vt:lpstr>General Analysis Algorithm</vt:lpstr>
      <vt:lpstr>Matching Mission Functionality</vt:lpstr>
      <vt:lpstr>Resource Constraint Checking:Placeholder for Eric</vt:lpstr>
      <vt:lpstr>Build and Test/Run</vt:lpstr>
      <vt:lpstr>Evolving code </vt:lpstr>
      <vt:lpstr>Composing DFUs</vt:lpstr>
      <vt:lpstr>Composing DFUs Challenges</vt:lpstr>
      <vt:lpstr>Discovery via Mutation: Overview</vt:lpstr>
      <vt:lpstr>Discovery via Mutation: Producing P’</vt:lpstr>
      <vt:lpstr>IMMoRTALS (Tactical SA) Platform </vt:lpstr>
      <vt:lpstr>Next Steps</vt:lpstr>
      <vt:lpstr>IMMoRTALS (Tactical SA) Platform </vt:lpstr>
      <vt:lpstr>IMMoRTALS  Test (TA-4) Interface</vt:lpstr>
      <vt:lpstr>Conclusion </vt:lpstr>
      <vt:lpstr>Custom Show 1</vt:lpstr>
      <vt:lpstr>Custom Show 2</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ppal</cp:lastModifiedBy>
  <cp:revision>2312</cp:revision>
  <cp:lastPrinted>2015-11-30T19:39:18Z</cp:lastPrinted>
  <dcterms:created xsi:type="dcterms:W3CDTF">2010-07-09T13:55:20Z</dcterms:created>
  <dcterms:modified xsi:type="dcterms:W3CDTF">2016-07-21T23:12:02Z</dcterms:modified>
</cp:coreProperties>
</file>